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7" r:id="rId3"/>
    <p:sldMasterId id="2147483695" r:id="rId4"/>
    <p:sldMasterId id="2147483712" r:id="rId5"/>
    <p:sldMasterId id="2147483729" r:id="rId6"/>
    <p:sldMasterId id="2147483775" r:id="rId7"/>
    <p:sldMasterId id="2147483792" r:id="rId8"/>
  </p:sldMasterIdLst>
  <p:notesMasterIdLst>
    <p:notesMasterId r:id="rId77"/>
  </p:notesMasterIdLst>
  <p:sldIdLst>
    <p:sldId id="256" r:id="rId9"/>
    <p:sldId id="1327" r:id="rId10"/>
    <p:sldId id="804" r:id="rId11"/>
    <p:sldId id="798" r:id="rId12"/>
    <p:sldId id="1264" r:id="rId13"/>
    <p:sldId id="806" r:id="rId14"/>
    <p:sldId id="805" r:id="rId15"/>
    <p:sldId id="1222" r:id="rId16"/>
    <p:sldId id="1325" r:id="rId17"/>
    <p:sldId id="1323" r:id="rId18"/>
    <p:sldId id="1324" r:id="rId19"/>
    <p:sldId id="1321" r:id="rId20"/>
    <p:sldId id="1322" r:id="rId21"/>
    <p:sldId id="1326" r:id="rId22"/>
    <p:sldId id="1291" r:id="rId23"/>
    <p:sldId id="1292" r:id="rId24"/>
    <p:sldId id="1293" r:id="rId25"/>
    <p:sldId id="1296" r:id="rId26"/>
    <p:sldId id="1297" r:id="rId27"/>
    <p:sldId id="1298" r:id="rId28"/>
    <p:sldId id="1290" r:id="rId29"/>
    <p:sldId id="1350" r:id="rId30"/>
    <p:sldId id="1345" r:id="rId31"/>
    <p:sldId id="1346" r:id="rId32"/>
    <p:sldId id="1261" r:id="rId33"/>
    <p:sldId id="1328" r:id="rId34"/>
    <p:sldId id="1319" r:id="rId35"/>
    <p:sldId id="1225" r:id="rId36"/>
    <p:sldId id="1320" r:id="rId37"/>
    <p:sldId id="1226" r:id="rId38"/>
    <p:sldId id="1227" r:id="rId39"/>
    <p:sldId id="1262" r:id="rId40"/>
    <p:sldId id="1317" r:id="rId41"/>
    <p:sldId id="1240" r:id="rId42"/>
    <p:sldId id="1243" r:id="rId43"/>
    <p:sldId id="1331" r:id="rId44"/>
    <p:sldId id="1340" r:id="rId45"/>
    <p:sldId id="1334" r:id="rId46"/>
    <p:sldId id="1339" r:id="rId47"/>
    <p:sldId id="1358" r:id="rId48"/>
    <p:sldId id="1230" r:id="rId49"/>
    <p:sldId id="1265" r:id="rId50"/>
    <p:sldId id="1266" r:id="rId51"/>
    <p:sldId id="1232" r:id="rId52"/>
    <p:sldId id="1233" r:id="rId53"/>
    <p:sldId id="1234" r:id="rId54"/>
    <p:sldId id="1267" r:id="rId55"/>
    <p:sldId id="1269" r:id="rId56"/>
    <p:sldId id="1354" r:id="rId57"/>
    <p:sldId id="1357" r:id="rId58"/>
    <p:sldId id="1330" r:id="rId59"/>
    <p:sldId id="1156" r:id="rId60"/>
    <p:sldId id="1178" r:id="rId61"/>
    <p:sldId id="1165" r:id="rId62"/>
    <p:sldId id="1302" r:id="rId63"/>
    <p:sldId id="1305" r:id="rId64"/>
    <p:sldId id="1306" r:id="rId65"/>
    <p:sldId id="1175" r:id="rId66"/>
    <p:sldId id="1309" r:id="rId67"/>
    <p:sldId id="1314" r:id="rId68"/>
    <p:sldId id="1308" r:id="rId69"/>
    <p:sldId id="1353" r:id="rId70"/>
    <p:sldId id="1343" r:id="rId71"/>
    <p:sldId id="1359" r:id="rId72"/>
    <p:sldId id="1347" r:id="rId73"/>
    <p:sldId id="1348" r:id="rId74"/>
    <p:sldId id="1313" r:id="rId75"/>
    <p:sldId id="1177" r:id="rId7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6600FF"/>
    <a:srgbClr val="009E47"/>
    <a:srgbClr val="007434"/>
    <a:srgbClr val="CC6600"/>
    <a:srgbClr val="333300"/>
    <a:srgbClr val="007033"/>
    <a:srgbClr val="FFFFCC"/>
    <a:srgbClr val="31F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928" autoAdjust="0"/>
    <p:restoredTop sz="95194" autoAdjust="0"/>
  </p:normalViewPr>
  <p:slideViewPr>
    <p:cSldViewPr>
      <p:cViewPr varScale="1">
        <p:scale>
          <a:sx n="83" d="100"/>
          <a:sy n="83" d="100"/>
        </p:scale>
        <p:origin x="1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Foglio_di_lavoro_di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  </c:v>
                </c:pt>
              </c:strCache>
            </c:strRef>
          </c:tx>
          <c:cat>
            <c:strRef>
              <c:f>Foglio1!$A$2:$A$4</c:f>
              <c:strCache>
                <c:ptCount val="3"/>
                <c:pt idx="0">
                  <c:v>trasporti</c:v>
                </c:pt>
                <c:pt idx="1">
                  <c:v>elettricità</c:v>
                </c:pt>
                <c:pt idx="2">
                  <c:v>altro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30</c:v>
                </c:pt>
                <c:pt idx="1">
                  <c:v>40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6-4A75-8609-9CE6A4C4D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48797779587896"/>
          <c:y val="5.2073873717117206E-2"/>
          <c:w val="0.70683923130298365"/>
          <c:h val="0.8235940340910922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OECD</c:v>
                </c:pt>
              </c:strCache>
            </c:strRef>
          </c:tx>
          <c:spPr>
            <a:solidFill>
              <a:srgbClr val="003953"/>
            </a:solidFill>
            <a:ln>
              <a:noFill/>
            </a:ln>
            <a:effectLst/>
          </c:spP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246.11952606702721</c:v>
                </c:pt>
                <c:pt idx="1">
                  <c:v>243.85059468959918</c:v>
                </c:pt>
                <c:pt idx="2">
                  <c:v>241.52478184024326</c:v>
                </c:pt>
                <c:pt idx="3">
                  <c:v>244.28719806018049</c:v>
                </c:pt>
                <c:pt idx="4">
                  <c:v>243.14316666336398</c:v>
                </c:pt>
                <c:pt idx="5">
                  <c:v>243.79328845232175</c:v>
                </c:pt>
                <c:pt idx="6">
                  <c:v>244.96502890076351</c:v>
                </c:pt>
                <c:pt idx="7">
                  <c:v>247.18934693771129</c:v>
                </c:pt>
                <c:pt idx="8">
                  <c:v>250.3148850828714</c:v>
                </c:pt>
                <c:pt idx="9">
                  <c:v>250.66174530265653</c:v>
                </c:pt>
                <c:pt idx="10">
                  <c:v>232.91866796144456</c:v>
                </c:pt>
                <c:pt idx="11">
                  <c:v>238.94087743556014</c:v>
                </c:pt>
                <c:pt idx="12">
                  <c:v>242.86072242760605</c:v>
                </c:pt>
                <c:pt idx="13">
                  <c:v>245.35237092193091</c:v>
                </c:pt>
                <c:pt idx="14">
                  <c:v>246.8812322615</c:v>
                </c:pt>
                <c:pt idx="15">
                  <c:v>247.96289605372826</c:v>
                </c:pt>
                <c:pt idx="16">
                  <c:v>248.47704603498804</c:v>
                </c:pt>
                <c:pt idx="17">
                  <c:v>248.87946597522634</c:v>
                </c:pt>
                <c:pt idx="18">
                  <c:v>249.56266333441982</c:v>
                </c:pt>
                <c:pt idx="19">
                  <c:v>250.49105958387676</c:v>
                </c:pt>
                <c:pt idx="20">
                  <c:v>251.32891505489877</c:v>
                </c:pt>
                <c:pt idx="21">
                  <c:v>252.48386342947722</c:v>
                </c:pt>
                <c:pt idx="22">
                  <c:v>253.62162266232224</c:v>
                </c:pt>
                <c:pt idx="23">
                  <c:v>254.76903737019921</c:v>
                </c:pt>
                <c:pt idx="24">
                  <c:v>256.26267315516412</c:v>
                </c:pt>
                <c:pt idx="25">
                  <c:v>257.72653793299963</c:v>
                </c:pt>
                <c:pt idx="26">
                  <c:v>258.88584140866482</c:v>
                </c:pt>
                <c:pt idx="27">
                  <c:v>260.07989467181744</c:v>
                </c:pt>
                <c:pt idx="28">
                  <c:v>261.24420396782995</c:v>
                </c:pt>
                <c:pt idx="29">
                  <c:v>262.5127984260958</c:v>
                </c:pt>
                <c:pt idx="30">
                  <c:v>263.76668458902765</c:v>
                </c:pt>
                <c:pt idx="31">
                  <c:v>265.25912941098875</c:v>
                </c:pt>
                <c:pt idx="32">
                  <c:v>266.87832092085847</c:v>
                </c:pt>
                <c:pt idx="33">
                  <c:v>268.62208597239794</c:v>
                </c:pt>
                <c:pt idx="34">
                  <c:v>270.27122184436809</c:v>
                </c:pt>
                <c:pt idx="35">
                  <c:v>271.9676480027606</c:v>
                </c:pt>
                <c:pt idx="36">
                  <c:v>273.63738368342274</c:v>
                </c:pt>
                <c:pt idx="37">
                  <c:v>275.4315925188107</c:v>
                </c:pt>
                <c:pt idx="38">
                  <c:v>277.33642040009681</c:v>
                </c:pt>
                <c:pt idx="39">
                  <c:v>279.17681251692022</c:v>
                </c:pt>
                <c:pt idx="40">
                  <c:v>281.27457225378402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F-4D5E-9B43-A770288D09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Non-OECD</c:v>
                </c:pt>
              </c:strCache>
            </c:strRef>
          </c:tx>
          <c:spPr>
            <a:solidFill>
              <a:srgbClr val="A33340"/>
            </a:solidFill>
            <a:ln>
              <a:noFill/>
            </a:ln>
            <a:effectLst/>
          </c:spP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295.45346449598321</c:v>
                </c:pt>
                <c:pt idx="1">
                  <c:v>312.24528788318463</c:v>
                </c:pt>
                <c:pt idx="2">
                  <c:v>326.81893609818246</c:v>
                </c:pt>
                <c:pt idx="3">
                  <c:v>333.97276898870706</c:v>
                </c:pt>
                <c:pt idx="4">
                  <c:v>340.52939781699706</c:v>
                </c:pt>
                <c:pt idx="5">
                  <c:v>340.84048540758164</c:v>
                </c:pt>
                <c:pt idx="6">
                  <c:v>341.37005549441295</c:v>
                </c:pt>
                <c:pt idx="7">
                  <c:v>355.23188395523658</c:v>
                </c:pt>
                <c:pt idx="8">
                  <c:v>369.14310320425773</c:v>
                </c:pt>
                <c:pt idx="9">
                  <c:v>382.24481355192324</c:v>
                </c:pt>
                <c:pt idx="10">
                  <c:v>368.60576901142053</c:v>
                </c:pt>
                <c:pt idx="11">
                  <c:v>384.62289256441312</c:v>
                </c:pt>
                <c:pt idx="12">
                  <c:v>395.16233253942534</c:v>
                </c:pt>
                <c:pt idx="13">
                  <c:v>403.81440799964258</c:v>
                </c:pt>
                <c:pt idx="14">
                  <c:v>412.0611330185755</c:v>
                </c:pt>
                <c:pt idx="15">
                  <c:v>419.58428634493163</c:v>
                </c:pt>
                <c:pt idx="16">
                  <c:v>426.9130292895141</c:v>
                </c:pt>
                <c:pt idx="17">
                  <c:v>433.56236041389917</c:v>
                </c:pt>
                <c:pt idx="18">
                  <c:v>440.48997826258636</c:v>
                </c:pt>
                <c:pt idx="19">
                  <c:v>447.09550219322767</c:v>
                </c:pt>
                <c:pt idx="20">
                  <c:v>453.91429958378069</c:v>
                </c:pt>
                <c:pt idx="21">
                  <c:v>461.41738013022047</c:v>
                </c:pt>
                <c:pt idx="22">
                  <c:v>469.12299674652667</c:v>
                </c:pt>
                <c:pt idx="23">
                  <c:v>476.43316120979591</c:v>
                </c:pt>
                <c:pt idx="24">
                  <c:v>484.23255865905548</c:v>
                </c:pt>
                <c:pt idx="25">
                  <c:v>491.73278671940665</c:v>
                </c:pt>
                <c:pt idx="26">
                  <c:v>499.70654825725171</c:v>
                </c:pt>
                <c:pt idx="27">
                  <c:v>507.62049250922735</c:v>
                </c:pt>
                <c:pt idx="28">
                  <c:v>515.67843166964997</c:v>
                </c:pt>
                <c:pt idx="29">
                  <c:v>523.45768302222291</c:v>
                </c:pt>
                <c:pt idx="30">
                  <c:v>531.65114331618656</c:v>
                </c:pt>
                <c:pt idx="31">
                  <c:v>539.41861174468966</c:v>
                </c:pt>
                <c:pt idx="32">
                  <c:v>547.28384547911332</c:v>
                </c:pt>
                <c:pt idx="33">
                  <c:v>555.4404578968057</c:v>
                </c:pt>
                <c:pt idx="34">
                  <c:v>563.16899187772424</c:v>
                </c:pt>
                <c:pt idx="35">
                  <c:v>570.78540019689513</c:v>
                </c:pt>
                <c:pt idx="36">
                  <c:v>577.73898663737339</c:v>
                </c:pt>
                <c:pt idx="37">
                  <c:v>584.84209838884829</c:v>
                </c:pt>
                <c:pt idx="38">
                  <c:v>591.5492526145207</c:v>
                </c:pt>
                <c:pt idx="39">
                  <c:v>598.36626818219906</c:v>
                </c:pt>
                <c:pt idx="40">
                  <c:v>605.05227467992017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9F-4D5E-9B43-A770288D0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5916496"/>
        <c:axId val="-1555913776"/>
      </c:areaChart>
      <c:catAx>
        <c:axId val="-155591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377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55591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>
                  <a:lumMod val="75000"/>
                </a:srgb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12700">
            <a:solidFill>
              <a:srgbClr val="FFFFFF">
                <a:lumMod val="65000"/>
              </a:srgb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6496"/>
        <c:crossesAt val="11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aseline="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87220661618142"/>
          <c:y val="2.7129346584618717E-2"/>
          <c:w val="0.76726413743736577"/>
          <c:h val="0.875864954377718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OECD</c:v>
                </c:pt>
              </c:strCache>
            </c:strRef>
          </c:tx>
          <c:spPr>
            <a:ln w="28575" cap="rnd">
              <a:solidFill>
                <a:srgbClr val="00395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48.671709000000007</c:v>
                </c:pt>
                <c:pt idx="1">
                  <c:v>49.696264000000014</c:v>
                </c:pt>
                <c:pt idx="2">
                  <c:v>50.373359999999991</c:v>
                </c:pt>
                <c:pt idx="3">
                  <c:v>51.196060000000003</c:v>
                </c:pt>
                <c:pt idx="4">
                  <c:v>52.320160000000001</c:v>
                </c:pt>
                <c:pt idx="5">
                  <c:v>53.695646999999987</c:v>
                </c:pt>
                <c:pt idx="6">
                  <c:v>54.684177000000012</c:v>
                </c:pt>
                <c:pt idx="7">
                  <c:v>56.143313000000013</c:v>
                </c:pt>
                <c:pt idx="8">
                  <c:v>57.474758000000008</c:v>
                </c:pt>
                <c:pt idx="9">
                  <c:v>58.407427000000013</c:v>
                </c:pt>
                <c:pt idx="10">
                  <c:v>55.289033000000003</c:v>
                </c:pt>
                <c:pt idx="11">
                  <c:v>57.314505999999987</c:v>
                </c:pt>
                <c:pt idx="12">
                  <c:v>59.744995999999993</c:v>
                </c:pt>
                <c:pt idx="13">
                  <c:v>61.345179999999992</c:v>
                </c:pt>
                <c:pt idx="14">
                  <c:v>62.580922000000022</c:v>
                </c:pt>
                <c:pt idx="15">
                  <c:v>63.753568000000001</c:v>
                </c:pt>
                <c:pt idx="16">
                  <c:v>64.841228000000001</c:v>
                </c:pt>
                <c:pt idx="17">
                  <c:v>65.860267999999991</c:v>
                </c:pt>
                <c:pt idx="18">
                  <c:v>66.843746999999993</c:v>
                </c:pt>
                <c:pt idx="19">
                  <c:v>67.798994000000008</c:v>
                </c:pt>
                <c:pt idx="20">
                  <c:v>68.803919000000008</c:v>
                </c:pt>
                <c:pt idx="21">
                  <c:v>69.844519000000005</c:v>
                </c:pt>
                <c:pt idx="22">
                  <c:v>70.905091000000013</c:v>
                </c:pt>
                <c:pt idx="23">
                  <c:v>71.990327999999991</c:v>
                </c:pt>
                <c:pt idx="24">
                  <c:v>73.115875999999986</c:v>
                </c:pt>
                <c:pt idx="25">
                  <c:v>74.234432999999996</c:v>
                </c:pt>
                <c:pt idx="26">
                  <c:v>75.303936000000007</c:v>
                </c:pt>
                <c:pt idx="27">
                  <c:v>76.359634999999997</c:v>
                </c:pt>
                <c:pt idx="28">
                  <c:v>77.445616999999999</c:v>
                </c:pt>
                <c:pt idx="29">
                  <c:v>78.565886000000006</c:v>
                </c:pt>
                <c:pt idx="30">
                  <c:v>79.719105000000013</c:v>
                </c:pt>
                <c:pt idx="31">
                  <c:v>80.887277999999995</c:v>
                </c:pt>
                <c:pt idx="32">
                  <c:v>82.100425000000001</c:v>
                </c:pt>
                <c:pt idx="33">
                  <c:v>83.342378000000011</c:v>
                </c:pt>
                <c:pt idx="34">
                  <c:v>84.589067999999969</c:v>
                </c:pt>
                <c:pt idx="35">
                  <c:v>85.835000999999977</c:v>
                </c:pt>
                <c:pt idx="36">
                  <c:v>87.076049999999995</c:v>
                </c:pt>
                <c:pt idx="37">
                  <c:v>88.321541999999994</c:v>
                </c:pt>
                <c:pt idx="38">
                  <c:v>89.609080999999975</c:v>
                </c:pt>
                <c:pt idx="39">
                  <c:v>90.917759000000004</c:v>
                </c:pt>
                <c:pt idx="40">
                  <c:v>92.227204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AA-443F-9538-90681D8473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Non-OECD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45.516551999999997</c:v>
                </c:pt>
                <c:pt idx="1">
                  <c:v>48.255133000000001</c:v>
                </c:pt>
                <c:pt idx="2">
                  <c:v>50.704048999999998</c:v>
                </c:pt>
                <c:pt idx="3">
                  <c:v>53.224960000000003</c:v>
                </c:pt>
                <c:pt idx="4">
                  <c:v>55.665726999999997</c:v>
                </c:pt>
                <c:pt idx="5">
                  <c:v>57.888919999999978</c:v>
                </c:pt>
                <c:pt idx="6">
                  <c:v>60.517764000000007</c:v>
                </c:pt>
                <c:pt idx="7">
                  <c:v>63.362062999999999</c:v>
                </c:pt>
                <c:pt idx="8">
                  <c:v>66.263266999999999</c:v>
                </c:pt>
                <c:pt idx="9">
                  <c:v>68.748900000000006</c:v>
                </c:pt>
                <c:pt idx="10">
                  <c:v>67.150712000000013</c:v>
                </c:pt>
                <c:pt idx="11">
                  <c:v>71.591562999999994</c:v>
                </c:pt>
                <c:pt idx="12">
                  <c:v>75.342345000000009</c:v>
                </c:pt>
                <c:pt idx="13">
                  <c:v>78.963101999999978</c:v>
                </c:pt>
                <c:pt idx="14">
                  <c:v>82.63012599999999</c:v>
                </c:pt>
                <c:pt idx="15">
                  <c:v>86.343613999999988</c:v>
                </c:pt>
                <c:pt idx="16">
                  <c:v>90.106540999999993</c:v>
                </c:pt>
                <c:pt idx="17">
                  <c:v>93.891649000000001</c:v>
                </c:pt>
                <c:pt idx="18">
                  <c:v>97.719037</c:v>
                </c:pt>
                <c:pt idx="19">
                  <c:v>101.600138</c:v>
                </c:pt>
                <c:pt idx="20">
                  <c:v>105.55081</c:v>
                </c:pt>
                <c:pt idx="21">
                  <c:v>109.574602</c:v>
                </c:pt>
                <c:pt idx="22">
                  <c:v>113.61555</c:v>
                </c:pt>
                <c:pt idx="23">
                  <c:v>117.677875</c:v>
                </c:pt>
                <c:pt idx="24">
                  <c:v>121.757926</c:v>
                </c:pt>
                <c:pt idx="25">
                  <c:v>125.8659</c:v>
                </c:pt>
                <c:pt idx="26">
                  <c:v>129.962547</c:v>
                </c:pt>
                <c:pt idx="27">
                  <c:v>134.07485700000001</c:v>
                </c:pt>
                <c:pt idx="28">
                  <c:v>138.23300299999991</c:v>
                </c:pt>
                <c:pt idx="29">
                  <c:v>142.45564200000001</c:v>
                </c:pt>
                <c:pt idx="30">
                  <c:v>146.73430400000009</c:v>
                </c:pt>
                <c:pt idx="31">
                  <c:v>151.04728900000001</c:v>
                </c:pt>
                <c:pt idx="32">
                  <c:v>155.4257660000001</c:v>
                </c:pt>
                <c:pt idx="33">
                  <c:v>159.86345099999991</c:v>
                </c:pt>
                <c:pt idx="34">
                  <c:v>164.33794599999999</c:v>
                </c:pt>
                <c:pt idx="35">
                  <c:v>168.82702399999999</c:v>
                </c:pt>
                <c:pt idx="36">
                  <c:v>173.26379700000001</c:v>
                </c:pt>
                <c:pt idx="37">
                  <c:v>177.69840500000001</c:v>
                </c:pt>
                <c:pt idx="38">
                  <c:v>182.141955</c:v>
                </c:pt>
                <c:pt idx="39">
                  <c:v>186.58598799999999</c:v>
                </c:pt>
                <c:pt idx="40">
                  <c:v>191.00587200000001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AA-443F-9538-90681D847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55920304"/>
        <c:axId val="-1555913232"/>
      </c:lineChart>
      <c:catAx>
        <c:axId val="-155592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323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5559132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rgbClr val="FFFFFF">
                  <a:lumMod val="75000"/>
                </a:srgb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low"/>
        <c:spPr>
          <a:noFill/>
          <a:ln w="12700">
            <a:solidFill>
              <a:srgbClr val="FFFFFF">
                <a:lumMod val="65000"/>
              </a:srgb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20304"/>
        <c:crossesAt val="1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20321521367355"/>
          <c:y val="3.4603867700153237E-2"/>
          <c:w val="0.64653707249209014"/>
          <c:h val="0.8765281926572208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OECD population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xVal>
          <c:yVal>
            <c:numRef>
              <c:f>Sheet1!$B$2:$B$42</c:f>
              <c:numCache>
                <c:formatCode>General</c:formatCode>
                <c:ptCount val="41"/>
                <c:pt idx="0">
                  <c:v>1289.70796</c:v>
                </c:pt>
                <c:pt idx="1">
                  <c:v>1297.7829099999999</c:v>
                </c:pt>
                <c:pt idx="2">
                  <c:v>1305.9319399999999</c:v>
                </c:pt>
                <c:pt idx="3">
                  <c:v>1314.6047900000001</c:v>
                </c:pt>
                <c:pt idx="4">
                  <c:v>1323.2024699999999</c:v>
                </c:pt>
                <c:pt idx="5">
                  <c:v>1331.5809999999999</c:v>
                </c:pt>
                <c:pt idx="6">
                  <c:v>1340.0274999999999</c:v>
                </c:pt>
                <c:pt idx="7">
                  <c:v>1347.9089799999999</c:v>
                </c:pt>
                <c:pt idx="8">
                  <c:v>1355.32493</c:v>
                </c:pt>
                <c:pt idx="9">
                  <c:v>1362.33313</c:v>
                </c:pt>
                <c:pt idx="10">
                  <c:v>1368.51891</c:v>
                </c:pt>
                <c:pt idx="11">
                  <c:v>1374.14273</c:v>
                </c:pt>
                <c:pt idx="12">
                  <c:v>1379.73513</c:v>
                </c:pt>
                <c:pt idx="13">
                  <c:v>1385.1487500000001</c:v>
                </c:pt>
                <c:pt idx="14">
                  <c:v>1390.4049500000001</c:v>
                </c:pt>
                <c:pt idx="15">
                  <c:v>1395.5886</c:v>
                </c:pt>
                <c:pt idx="16">
                  <c:v>1400.7423200000001</c:v>
                </c:pt>
                <c:pt idx="17">
                  <c:v>1405.75252</c:v>
                </c:pt>
                <c:pt idx="18">
                  <c:v>1410.6308799999999</c:v>
                </c:pt>
                <c:pt idx="19">
                  <c:v>1415.3952999999999</c:v>
                </c:pt>
                <c:pt idx="20">
                  <c:v>1420.0498299999999</c:v>
                </c:pt>
                <c:pt idx="21">
                  <c:v>1424.5220400000001</c:v>
                </c:pt>
                <c:pt idx="22">
                  <c:v>1428.87853</c:v>
                </c:pt>
                <c:pt idx="23">
                  <c:v>1433.0924399999999</c:v>
                </c:pt>
                <c:pt idx="24">
                  <c:v>1437.13499</c:v>
                </c:pt>
                <c:pt idx="25">
                  <c:v>1440.985279999999</c:v>
                </c:pt>
                <c:pt idx="26">
                  <c:v>1444.58457</c:v>
                </c:pt>
                <c:pt idx="27">
                  <c:v>1448.0208</c:v>
                </c:pt>
                <c:pt idx="28">
                  <c:v>1451.2953399999999</c:v>
                </c:pt>
                <c:pt idx="29">
                  <c:v>1454.4087199999999</c:v>
                </c:pt>
                <c:pt idx="30">
                  <c:v>1457.35869</c:v>
                </c:pt>
                <c:pt idx="31">
                  <c:v>1460.08251</c:v>
                </c:pt>
                <c:pt idx="32">
                  <c:v>1462.6472799999999</c:v>
                </c:pt>
                <c:pt idx="33">
                  <c:v>1465.05513</c:v>
                </c:pt>
                <c:pt idx="34">
                  <c:v>1467.31531</c:v>
                </c:pt>
                <c:pt idx="35">
                  <c:v>1469.4302199999991</c:v>
                </c:pt>
                <c:pt idx="36">
                  <c:v>1471.31619</c:v>
                </c:pt>
                <c:pt idx="37">
                  <c:v>1473.0429899999999</c:v>
                </c:pt>
                <c:pt idx="38">
                  <c:v>1474.6537699999999</c:v>
                </c:pt>
                <c:pt idx="39">
                  <c:v>1476.19173</c:v>
                </c:pt>
                <c:pt idx="40">
                  <c:v>1477.6887999999999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4D-4803-888B-BF2E47AF6597}"/>
            </c:ext>
          </c:extLst>
        </c:ser>
        <c:ser>
          <c:idx val="1"/>
          <c:order val="1"/>
          <c:tx>
            <c:strRef>
              <c:f>Sheet1!$B$44</c:f>
              <c:strCache>
                <c:ptCount val="1"/>
                <c:pt idx="0">
                  <c:v>non-OECD population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Sheet1!$A$45:$A$85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xVal>
          <c:yVal>
            <c:numRef>
              <c:f>Sheet1!$B$45:$B$85</c:f>
              <c:numCache>
                <c:formatCode>General</c:formatCode>
                <c:ptCount val="41"/>
                <c:pt idx="0">
                  <c:v>5608.9691999999986</c:v>
                </c:pt>
                <c:pt idx="1">
                  <c:v>5683.5174999999999</c:v>
                </c:pt>
                <c:pt idx="2">
                  <c:v>5758.8019999999997</c:v>
                </c:pt>
                <c:pt idx="3">
                  <c:v>5833.6003000000001</c:v>
                </c:pt>
                <c:pt idx="4">
                  <c:v>5909.1348000000016</c:v>
                </c:pt>
                <c:pt idx="5">
                  <c:v>5982.3310000000001</c:v>
                </c:pt>
                <c:pt idx="6">
                  <c:v>6058.8263000000024</c:v>
                </c:pt>
                <c:pt idx="7">
                  <c:v>6136.3218000000024</c:v>
                </c:pt>
                <c:pt idx="8">
                  <c:v>6209.5591999999997</c:v>
                </c:pt>
                <c:pt idx="9">
                  <c:v>6283.1545999999998</c:v>
                </c:pt>
                <c:pt idx="10">
                  <c:v>6354.2635000000009</c:v>
                </c:pt>
                <c:pt idx="11">
                  <c:v>6428.0441999999985</c:v>
                </c:pt>
                <c:pt idx="12">
                  <c:v>6501.8449000000001</c:v>
                </c:pt>
                <c:pt idx="13">
                  <c:v>6574.4669000000004</c:v>
                </c:pt>
                <c:pt idx="14">
                  <c:v>6646.0142000000014</c:v>
                </c:pt>
                <c:pt idx="15">
                  <c:v>6716.4433000000008</c:v>
                </c:pt>
                <c:pt idx="16">
                  <c:v>6786.3679000000002</c:v>
                </c:pt>
                <c:pt idx="17">
                  <c:v>6855.1189000000004</c:v>
                </c:pt>
                <c:pt idx="18">
                  <c:v>6922.7849999999999</c:v>
                </c:pt>
                <c:pt idx="19">
                  <c:v>6989.4207999999999</c:v>
                </c:pt>
                <c:pt idx="20">
                  <c:v>7055.0888999999988</c:v>
                </c:pt>
                <c:pt idx="21">
                  <c:v>7120.3677000000016</c:v>
                </c:pt>
                <c:pt idx="22">
                  <c:v>7184.6896999999999</c:v>
                </c:pt>
                <c:pt idx="23">
                  <c:v>7247.9976000000024</c:v>
                </c:pt>
                <c:pt idx="24">
                  <c:v>7310.2438000000011</c:v>
                </c:pt>
                <c:pt idx="25">
                  <c:v>7371.3909999999996</c:v>
                </c:pt>
                <c:pt idx="26">
                  <c:v>7432.1201000000001</c:v>
                </c:pt>
                <c:pt idx="27">
                  <c:v>7491.7920000000013</c:v>
                </c:pt>
                <c:pt idx="28">
                  <c:v>7550.4228999999996</c:v>
                </c:pt>
                <c:pt idx="29">
                  <c:v>7608.0449999999992</c:v>
                </c:pt>
                <c:pt idx="30">
                  <c:v>7664.7371000000012</c:v>
                </c:pt>
                <c:pt idx="31">
                  <c:v>7720.5632999999989</c:v>
                </c:pt>
                <c:pt idx="32">
                  <c:v>7775.3527000000004</c:v>
                </c:pt>
                <c:pt idx="33">
                  <c:v>7829.1693999999998</c:v>
                </c:pt>
                <c:pt idx="34">
                  <c:v>7882.0514000000012</c:v>
                </c:pt>
                <c:pt idx="35">
                  <c:v>7934.0176000000001</c:v>
                </c:pt>
                <c:pt idx="36">
                  <c:v>7984.3381999999992</c:v>
                </c:pt>
                <c:pt idx="37">
                  <c:v>8033.6851999999999</c:v>
                </c:pt>
                <c:pt idx="38">
                  <c:v>8082.1628999999984</c:v>
                </c:pt>
                <c:pt idx="39">
                  <c:v>8129.89</c:v>
                </c:pt>
                <c:pt idx="40">
                  <c:v>8176.9195999999984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4D-4803-888B-BF2E47AF6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5919760"/>
        <c:axId val="-1555920848"/>
      </c:scatterChart>
      <c:valAx>
        <c:axId val="-1555919760"/>
        <c:scaling>
          <c:orientation val="minMax"/>
          <c:max val="2050"/>
          <c:min val="20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555920848"/>
        <c:crosses val="autoZero"/>
        <c:crossBetween val="midCat"/>
        <c:majorUnit val="10"/>
        <c:minorUnit val="10"/>
      </c:valAx>
      <c:valAx>
        <c:axId val="-1555920848"/>
        <c:scaling>
          <c:orientation val="minMax"/>
          <c:max val="9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22225">
            <a:noFill/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555919760"/>
        <c:crosses val="autoZero"/>
        <c:crossBetween val="midCat"/>
        <c:majorUnit val="1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93998582995229"/>
          <c:y val="3.2065602204304322E-2"/>
          <c:w val="0.59922873437467405"/>
          <c:h val="0.8630036100197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petroleum and other liquids (including biofuels)</c:v>
                </c:pt>
              </c:strCache>
            </c:strRef>
          </c:tx>
          <c:spPr>
            <a:ln w="2857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178.72507326035102</c:v>
                </c:pt>
                <c:pt idx="1">
                  <c:v>179.9196421590847</c:v>
                </c:pt>
                <c:pt idx="2">
                  <c:v>182.94126470304366</c:v>
                </c:pt>
                <c:pt idx="3">
                  <c:v>184.71734161494274</c:v>
                </c:pt>
                <c:pt idx="4">
                  <c:v>187.44710310300511</c:v>
                </c:pt>
                <c:pt idx="5">
                  <c:v>190.05620441584256</c:v>
                </c:pt>
                <c:pt idx="6">
                  <c:v>193.538711689161</c:v>
                </c:pt>
                <c:pt idx="7">
                  <c:v>196.89987273755156</c:v>
                </c:pt>
                <c:pt idx="8">
                  <c:v>198.19502870807102</c:v>
                </c:pt>
                <c:pt idx="9">
                  <c:v>200.39952962212539</c:v>
                </c:pt>
                <c:pt idx="10">
                  <c:v>182.38868200415868</c:v>
                </c:pt>
                <c:pt idx="11">
                  <c:v>192.79092377954399</c:v>
                </c:pt>
                <c:pt idx="12">
                  <c:v>199.08838668441609</c:v>
                </c:pt>
                <c:pt idx="13">
                  <c:v>203.22344067127781</c:v>
                </c:pt>
                <c:pt idx="14">
                  <c:v>206.40107525398761</c:v>
                </c:pt>
                <c:pt idx="15">
                  <c:v>208.78807415183826</c:v>
                </c:pt>
                <c:pt idx="16">
                  <c:v>210.50196980676446</c:v>
                </c:pt>
                <c:pt idx="17">
                  <c:v>211.69262788208098</c:v>
                </c:pt>
                <c:pt idx="18">
                  <c:v>213.14780888885571</c:v>
                </c:pt>
                <c:pt idx="19">
                  <c:v>214.24888491736772</c:v>
                </c:pt>
                <c:pt idx="20">
                  <c:v>215.61453160359193</c:v>
                </c:pt>
                <c:pt idx="21">
                  <c:v>217.19818413592046</c:v>
                </c:pt>
                <c:pt idx="22">
                  <c:v>218.81261680926673</c:v>
                </c:pt>
                <c:pt idx="23">
                  <c:v>220.05670065129317</c:v>
                </c:pt>
                <c:pt idx="24">
                  <c:v>221.83693656133821</c:v>
                </c:pt>
                <c:pt idx="25">
                  <c:v>223.41416795018142</c:v>
                </c:pt>
                <c:pt idx="26">
                  <c:v>225.02991343763225</c:v>
                </c:pt>
                <c:pt idx="27">
                  <c:v>226.68154733871387</c:v>
                </c:pt>
                <c:pt idx="28">
                  <c:v>228.21359015864638</c:v>
                </c:pt>
                <c:pt idx="29">
                  <c:v>230.00809894154827</c:v>
                </c:pt>
                <c:pt idx="30">
                  <c:v>231.60087158584531</c:v>
                </c:pt>
                <c:pt idx="31">
                  <c:v>233.43673901058341</c:v>
                </c:pt>
                <c:pt idx="32">
                  <c:v>235.18415819213791</c:v>
                </c:pt>
                <c:pt idx="33">
                  <c:v>237.02934277730759</c:v>
                </c:pt>
                <c:pt idx="34">
                  <c:v>238.63919589162637</c:v>
                </c:pt>
                <c:pt idx="35">
                  <c:v>240.52080946124138</c:v>
                </c:pt>
                <c:pt idx="36">
                  <c:v>241.91164722516947</c:v>
                </c:pt>
                <c:pt idx="37">
                  <c:v>243.76067819372162</c:v>
                </c:pt>
                <c:pt idx="38">
                  <c:v>245.29154149129249</c:v>
                </c:pt>
                <c:pt idx="39">
                  <c:v>247.045528902347</c:v>
                </c:pt>
                <c:pt idx="40">
                  <c:v>248.54494874148068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09-47E0-A141-6042F250FA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119.47389965954879</c:v>
                </c:pt>
                <c:pt idx="1">
                  <c:v>123.04069874383923</c:v>
                </c:pt>
                <c:pt idx="2">
                  <c:v>125.80408639923547</c:v>
                </c:pt>
                <c:pt idx="3">
                  <c:v>127.50921053568813</c:v>
                </c:pt>
                <c:pt idx="4">
                  <c:v>128.24004897766778</c:v>
                </c:pt>
                <c:pt idx="5">
                  <c:v>130.14176678213192</c:v>
                </c:pt>
                <c:pt idx="6">
                  <c:v>132.78262257606909</c:v>
                </c:pt>
                <c:pt idx="7">
                  <c:v>137.1194909242835</c:v>
                </c:pt>
                <c:pt idx="8">
                  <c:v>143.73933118932678</c:v>
                </c:pt>
                <c:pt idx="9">
                  <c:v>147.76156380470198</c:v>
                </c:pt>
                <c:pt idx="10">
                  <c:v>147.28534378503718</c:v>
                </c:pt>
                <c:pt idx="11">
                  <c:v>148.84638143588703</c:v>
                </c:pt>
                <c:pt idx="12">
                  <c:v>151.2319973378647</c:v>
                </c:pt>
                <c:pt idx="13">
                  <c:v>153.87961592501412</c:v>
                </c:pt>
                <c:pt idx="14">
                  <c:v>155.87935007626294</c:v>
                </c:pt>
                <c:pt idx="15">
                  <c:v>158.43042949622048</c:v>
                </c:pt>
                <c:pt idx="16">
                  <c:v>160.59414783690218</c:v>
                </c:pt>
                <c:pt idx="17">
                  <c:v>162.08844839739211</c:v>
                </c:pt>
                <c:pt idx="18">
                  <c:v>163.41248896921527</c:v>
                </c:pt>
                <c:pt idx="19">
                  <c:v>165.22632292331332</c:v>
                </c:pt>
                <c:pt idx="20">
                  <c:v>166.46124525256658</c:v>
                </c:pt>
                <c:pt idx="21">
                  <c:v>167.31917617696277</c:v>
                </c:pt>
                <c:pt idx="22">
                  <c:v>168.16636712456639</c:v>
                </c:pt>
                <c:pt idx="23">
                  <c:v>169.28377423101082</c:v>
                </c:pt>
                <c:pt idx="24">
                  <c:v>170.41824936272982</c:v>
                </c:pt>
                <c:pt idx="25">
                  <c:v>171.36711124051286</c:v>
                </c:pt>
                <c:pt idx="26">
                  <c:v>172.6929186537046</c:v>
                </c:pt>
                <c:pt idx="27">
                  <c:v>173.9292657969109</c:v>
                </c:pt>
                <c:pt idx="28">
                  <c:v>175.48699512332425</c:v>
                </c:pt>
                <c:pt idx="29">
                  <c:v>176.46915902749691</c:v>
                </c:pt>
                <c:pt idx="30">
                  <c:v>178.13966625429003</c:v>
                </c:pt>
                <c:pt idx="31">
                  <c:v>179.2558580228266</c:v>
                </c:pt>
                <c:pt idx="32">
                  <c:v>180.68975233060149</c:v>
                </c:pt>
                <c:pt idx="33">
                  <c:v>182.4441320695247</c:v>
                </c:pt>
                <c:pt idx="34">
                  <c:v>183.96209379362406</c:v>
                </c:pt>
                <c:pt idx="35">
                  <c:v>185.05671361737012</c:v>
                </c:pt>
                <c:pt idx="36">
                  <c:v>186.73304738668116</c:v>
                </c:pt>
                <c:pt idx="37">
                  <c:v>188.27176311817109</c:v>
                </c:pt>
                <c:pt idx="38">
                  <c:v>189.97984662941491</c:v>
                </c:pt>
                <c:pt idx="39">
                  <c:v>191.33804040342733</c:v>
                </c:pt>
                <c:pt idx="40">
                  <c:v>193.20840273040267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09-47E0-A141-6042F250FA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157.62256275489662</c:v>
                </c:pt>
                <c:pt idx="1">
                  <c:v>166.08988328542111</c:v>
                </c:pt>
                <c:pt idx="2">
                  <c:v>171.28103480553506</c:v>
                </c:pt>
                <c:pt idx="3">
                  <c:v>173.22982177685654</c:v>
                </c:pt>
                <c:pt idx="4">
                  <c:v>172.29058344561059</c:v>
                </c:pt>
                <c:pt idx="5">
                  <c:v>166.6122793464404</c:v>
                </c:pt>
                <c:pt idx="6">
                  <c:v>157.45915777322392</c:v>
                </c:pt>
                <c:pt idx="7">
                  <c:v>161.98210517332387</c:v>
                </c:pt>
                <c:pt idx="8">
                  <c:v>166.32818295065232</c:v>
                </c:pt>
                <c:pt idx="9">
                  <c:v>165.43273291851739</c:v>
                </c:pt>
                <c:pt idx="10">
                  <c:v>155.6165409130071</c:v>
                </c:pt>
                <c:pt idx="11">
                  <c:v>161.85757408967086</c:v>
                </c:pt>
                <c:pt idx="12">
                  <c:v>162.3788376633677</c:v>
                </c:pt>
                <c:pt idx="13">
                  <c:v>160.80338093711813</c:v>
                </c:pt>
                <c:pt idx="14">
                  <c:v>159.43627654179926</c:v>
                </c:pt>
                <c:pt idx="15">
                  <c:v>157.77921935741816</c:v>
                </c:pt>
                <c:pt idx="16">
                  <c:v>157.57996616626676</c:v>
                </c:pt>
                <c:pt idx="17">
                  <c:v>156.86361734028989</c:v>
                </c:pt>
                <c:pt idx="18">
                  <c:v>156.59042862750832</c:v>
                </c:pt>
                <c:pt idx="19">
                  <c:v>156.1460010567211</c:v>
                </c:pt>
                <c:pt idx="20">
                  <c:v>155.83026565727326</c:v>
                </c:pt>
                <c:pt idx="21">
                  <c:v>156.99728230998213</c:v>
                </c:pt>
                <c:pt idx="22">
                  <c:v>158.37839775211162</c:v>
                </c:pt>
                <c:pt idx="23">
                  <c:v>159.56045040109862</c:v>
                </c:pt>
                <c:pt idx="24">
                  <c:v>161.0299129305063</c:v>
                </c:pt>
                <c:pt idx="25">
                  <c:v>162.25639718661446</c:v>
                </c:pt>
                <c:pt idx="26">
                  <c:v>163.40975831786088</c:v>
                </c:pt>
                <c:pt idx="27">
                  <c:v>164.57917842617755</c:v>
                </c:pt>
                <c:pt idx="28">
                  <c:v>165.67037323026346</c:v>
                </c:pt>
                <c:pt idx="29">
                  <c:v>166.99270278563515</c:v>
                </c:pt>
                <c:pt idx="30">
                  <c:v>168.29535933456842</c:v>
                </c:pt>
                <c:pt idx="31">
                  <c:v>169.50653982119758</c:v>
                </c:pt>
                <c:pt idx="32">
                  <c:v>170.7884303881159</c:v>
                </c:pt>
                <c:pt idx="33">
                  <c:v>172.02096571653183</c:v>
                </c:pt>
                <c:pt idx="34">
                  <c:v>173.21529059873123</c:v>
                </c:pt>
                <c:pt idx="35">
                  <c:v>174.40454283701882</c:v>
                </c:pt>
                <c:pt idx="36">
                  <c:v>174.90557511089563</c:v>
                </c:pt>
                <c:pt idx="37">
                  <c:v>175.392560985057</c:v>
                </c:pt>
                <c:pt idx="38">
                  <c:v>175.78230090726208</c:v>
                </c:pt>
                <c:pt idx="39">
                  <c:v>176.29542705142299</c:v>
                </c:pt>
                <c:pt idx="40">
                  <c:v>176.68609681077808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09-47E0-A141-6042F250FA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27.381069976654054</c:v>
                </c:pt>
                <c:pt idx="1">
                  <c:v>26.248981300127035</c:v>
                </c:pt>
                <c:pt idx="2">
                  <c:v>24.478282608078004</c:v>
                </c:pt>
                <c:pt idx="3">
                  <c:v>24.653926565673839</c:v>
                </c:pt>
                <c:pt idx="4">
                  <c:v>25.139376490600586</c:v>
                </c:pt>
                <c:pt idx="5">
                  <c:v>25.438884058837889</c:v>
                </c:pt>
                <c:pt idx="6">
                  <c:v>25.714081974426268</c:v>
                </c:pt>
                <c:pt idx="7">
                  <c:v>25.899316950500499</c:v>
                </c:pt>
                <c:pt idx="8">
                  <c:v>26.511910940612783</c:v>
                </c:pt>
                <c:pt idx="9">
                  <c:v>27.74348237745469</c:v>
                </c:pt>
                <c:pt idx="10">
                  <c:v>27.499842502146503</c:v>
                </c:pt>
                <c:pt idx="11">
                  <c:v>29.361501998641966</c:v>
                </c:pt>
                <c:pt idx="12">
                  <c:v>29.524843516639859</c:v>
                </c:pt>
                <c:pt idx="13">
                  <c:v>30.075160034637751</c:v>
                </c:pt>
                <c:pt idx="14">
                  <c:v>30.521075552635626</c:v>
                </c:pt>
                <c:pt idx="15">
                  <c:v>30.850759070633522</c:v>
                </c:pt>
                <c:pt idx="16">
                  <c:v>30.360544450179219</c:v>
                </c:pt>
                <c:pt idx="17">
                  <c:v>30.621827829724932</c:v>
                </c:pt>
                <c:pt idx="18">
                  <c:v>31.034300209270629</c:v>
                </c:pt>
                <c:pt idx="19">
                  <c:v>31.279365588816344</c:v>
                </c:pt>
                <c:pt idx="20">
                  <c:v>31.696039968362044</c:v>
                </c:pt>
                <c:pt idx="21">
                  <c:v>32.046881217090984</c:v>
                </c:pt>
                <c:pt idx="22">
                  <c:v>32.394423465819933</c:v>
                </c:pt>
                <c:pt idx="23">
                  <c:v>32.652394714548869</c:v>
                </c:pt>
                <c:pt idx="24">
                  <c:v>32.816090963277816</c:v>
                </c:pt>
                <c:pt idx="25">
                  <c:v>33.169471212006755</c:v>
                </c:pt>
                <c:pt idx="26">
                  <c:v>33.191555268409239</c:v>
                </c:pt>
                <c:pt idx="27">
                  <c:v>33.283675324811732</c:v>
                </c:pt>
                <c:pt idx="28">
                  <c:v>33.375791381214206</c:v>
                </c:pt>
                <c:pt idx="29">
                  <c:v>33.465704437616694</c:v>
                </c:pt>
                <c:pt idx="30">
                  <c:v>33.468321494019172</c:v>
                </c:pt>
                <c:pt idx="31">
                  <c:v>33.318679233401362</c:v>
                </c:pt>
                <c:pt idx="32">
                  <c:v>33.165413972783554</c:v>
                </c:pt>
                <c:pt idx="33">
                  <c:v>33.011813712165754</c:v>
                </c:pt>
                <c:pt idx="34">
                  <c:v>32.856978451547945</c:v>
                </c:pt>
                <c:pt idx="35">
                  <c:v>32.702803190930126</c:v>
                </c:pt>
                <c:pt idx="36">
                  <c:v>32.723535867830876</c:v>
                </c:pt>
                <c:pt idx="37">
                  <c:v>32.663399544731625</c:v>
                </c:pt>
                <c:pt idx="38">
                  <c:v>32.682451221632355</c:v>
                </c:pt>
                <c:pt idx="39">
                  <c:v>32.702081898533095</c:v>
                </c:pt>
                <c:pt idx="40">
                  <c:v>32.72320457543384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09-47E0-A141-6042F250FA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 energy (excluding biofuels)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58.370384911559775</c:v>
                </c:pt>
                <c:pt idx="1">
                  <c:v>60.796677084312066</c:v>
                </c:pt>
                <c:pt idx="2">
                  <c:v>63.839049422533719</c:v>
                </c:pt>
                <c:pt idx="3">
                  <c:v>68.149666555726327</c:v>
                </c:pt>
                <c:pt idx="4">
                  <c:v>70.555452463476996</c:v>
                </c:pt>
                <c:pt idx="5">
                  <c:v>72.384639256650559</c:v>
                </c:pt>
                <c:pt idx="6">
                  <c:v>76.840510382296088</c:v>
                </c:pt>
                <c:pt idx="7">
                  <c:v>80.520445107288339</c:v>
                </c:pt>
                <c:pt idx="8">
                  <c:v>84.683534498466329</c:v>
                </c:pt>
                <c:pt idx="9">
                  <c:v>91.569250131780095</c:v>
                </c:pt>
                <c:pt idx="10">
                  <c:v>88.734027768515659</c:v>
                </c:pt>
                <c:pt idx="11">
                  <c:v>90.707388696229359</c:v>
                </c:pt>
                <c:pt idx="12">
                  <c:v>95.798989764743084</c:v>
                </c:pt>
                <c:pt idx="13">
                  <c:v>101.18518135352586</c:v>
                </c:pt>
                <c:pt idx="14">
                  <c:v>106.70458785539006</c:v>
                </c:pt>
                <c:pt idx="15">
                  <c:v>111.69870032254957</c:v>
                </c:pt>
                <c:pt idx="16">
                  <c:v>116.35344706438934</c:v>
                </c:pt>
                <c:pt idx="17">
                  <c:v>121.17530493963751</c:v>
                </c:pt>
                <c:pt idx="18">
                  <c:v>125.86761490215621</c:v>
                </c:pt>
                <c:pt idx="19">
                  <c:v>130.68598729088578</c:v>
                </c:pt>
                <c:pt idx="20">
                  <c:v>135.64113215688573</c:v>
                </c:pt>
                <c:pt idx="21">
                  <c:v>140.33971971974151</c:v>
                </c:pt>
                <c:pt idx="22">
                  <c:v>144.99281425708418</c:v>
                </c:pt>
                <c:pt idx="23">
                  <c:v>149.64887858204372</c:v>
                </c:pt>
                <c:pt idx="24">
                  <c:v>154.39404199636741</c:v>
                </c:pt>
                <c:pt idx="25">
                  <c:v>159.25217706309073</c:v>
                </c:pt>
                <c:pt idx="26">
                  <c:v>164.26824398830945</c:v>
                </c:pt>
                <c:pt idx="27">
                  <c:v>169.22672029443075</c:v>
                </c:pt>
                <c:pt idx="28">
                  <c:v>174.17588574403146</c:v>
                </c:pt>
                <c:pt idx="29">
                  <c:v>179.03481625602146</c:v>
                </c:pt>
                <c:pt idx="30">
                  <c:v>183.9136092364914</c:v>
                </c:pt>
                <c:pt idx="31">
                  <c:v>189.1599250676696</c:v>
                </c:pt>
                <c:pt idx="32">
                  <c:v>194.33441151633289</c:v>
                </c:pt>
                <c:pt idx="33">
                  <c:v>199.55628959367382</c:v>
                </c:pt>
                <c:pt idx="34">
                  <c:v>204.76665498656263</c:v>
                </c:pt>
                <c:pt idx="35">
                  <c:v>210.06817909309535</c:v>
                </c:pt>
                <c:pt idx="36">
                  <c:v>215.10256473021869</c:v>
                </c:pt>
                <c:pt idx="37">
                  <c:v>220.18528906597754</c:v>
                </c:pt>
                <c:pt idx="38">
                  <c:v>225.14953276501552</c:v>
                </c:pt>
                <c:pt idx="39">
                  <c:v>230.16200244338845</c:v>
                </c:pt>
                <c:pt idx="40">
                  <c:v>235.16419407560886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09-47E0-A141-6042F250F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55918128"/>
        <c:axId val="-1555911056"/>
      </c:lineChart>
      <c:catAx>
        <c:axId val="-155591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105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55591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12700">
            <a:solidFill>
              <a:srgbClr val="FFFFFF">
                <a:lumMod val="65000"/>
              </a:srgb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8128"/>
        <c:crossesAt val="1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aseline="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4031558280662"/>
          <c:y val="2.890854953718551E-2"/>
          <c:w val="0.75265751385040536"/>
          <c:h val="0.878739212315396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8.1098893699465346</c:v>
                </c:pt>
                <c:pt idx="1">
                  <c:v>8.5694300595621709</c:v>
                </c:pt>
                <c:pt idx="2">
                  <c:v>8.6043259389704136</c:v>
                </c:pt>
                <c:pt idx="3">
                  <c:v>9.0583756041167547</c:v>
                </c:pt>
                <c:pt idx="4">
                  <c:v>9.1257408671598856</c:v>
                </c:pt>
                <c:pt idx="5">
                  <c:v>8.9773582154991853</c:v>
                </c:pt>
                <c:pt idx="6">
                  <c:v>9.0132749144960691</c:v>
                </c:pt>
                <c:pt idx="7">
                  <c:v>9.1985908856644425</c:v>
                </c:pt>
                <c:pt idx="8">
                  <c:v>9.4687677347951595</c:v>
                </c:pt>
                <c:pt idx="9">
                  <c:v>9.1410747172805635</c:v>
                </c:pt>
                <c:pt idx="10">
                  <c:v>8.2243414838899902</c:v>
                </c:pt>
                <c:pt idx="11">
                  <c:v>8.6768020357129192</c:v>
                </c:pt>
                <c:pt idx="12">
                  <c:v>8.5246034921391356</c:v>
                </c:pt>
                <c:pt idx="13">
                  <c:v>8.2003071695653471</c:v>
                </c:pt>
                <c:pt idx="14">
                  <c:v>7.9057382649915651</c:v>
                </c:pt>
                <c:pt idx="15">
                  <c:v>7.6284640384177784</c:v>
                </c:pt>
                <c:pt idx="16">
                  <c:v>7.5568546466737141</c:v>
                </c:pt>
                <c:pt idx="17">
                  <c:v>7.4435778959296517</c:v>
                </c:pt>
                <c:pt idx="18">
                  <c:v>7.3600640241855846</c:v>
                </c:pt>
                <c:pt idx="19">
                  <c:v>7.2734651304415205</c:v>
                </c:pt>
                <c:pt idx="20">
                  <c:v>7.1755832766974574</c:v>
                </c:pt>
                <c:pt idx="21">
                  <c:v>7.2348850559722644</c:v>
                </c:pt>
                <c:pt idx="22">
                  <c:v>7.2940288762470686</c:v>
                </c:pt>
                <c:pt idx="23">
                  <c:v>7.3642844515218737</c:v>
                </c:pt>
                <c:pt idx="24">
                  <c:v>7.4342122077966826</c:v>
                </c:pt>
                <c:pt idx="25">
                  <c:v>7.4909278050714869</c:v>
                </c:pt>
                <c:pt idx="26">
                  <c:v>7.5587998904893432</c:v>
                </c:pt>
                <c:pt idx="27">
                  <c:v>7.6186772849071991</c:v>
                </c:pt>
                <c:pt idx="28">
                  <c:v>7.6708642503250521</c:v>
                </c:pt>
                <c:pt idx="29">
                  <c:v>7.7347813177429066</c:v>
                </c:pt>
                <c:pt idx="30">
                  <c:v>7.8020255341607632</c:v>
                </c:pt>
                <c:pt idx="31">
                  <c:v>7.8673688264732551</c:v>
                </c:pt>
                <c:pt idx="32">
                  <c:v>7.9367085787857459</c:v>
                </c:pt>
                <c:pt idx="33">
                  <c:v>7.999020988098235</c:v>
                </c:pt>
                <c:pt idx="34">
                  <c:v>8.063222618410725</c:v>
                </c:pt>
                <c:pt idx="35">
                  <c:v>8.1198193287232119</c:v>
                </c:pt>
                <c:pt idx="36">
                  <c:v>8.1165161528165637</c:v>
                </c:pt>
                <c:pt idx="37">
                  <c:v>8.114688623909915</c:v>
                </c:pt>
                <c:pt idx="38">
                  <c:v>8.1164983020032651</c:v>
                </c:pt>
                <c:pt idx="39">
                  <c:v>8.117781796096617</c:v>
                </c:pt>
                <c:pt idx="40">
                  <c:v>8.1151956611899667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5C-485D-BD75-C5D2DBD799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4.5982230073293255</c:v>
                </c:pt>
                <c:pt idx="1">
                  <c:v>4.6676102699917807</c:v>
                </c:pt>
                <c:pt idx="2">
                  <c:v>4.8703989162453212</c:v>
                </c:pt>
                <c:pt idx="3">
                  <c:v>4.8038164733242406</c:v>
                </c:pt>
                <c:pt idx="4">
                  <c:v>4.894845322282956</c:v>
                </c:pt>
                <c:pt idx="5">
                  <c:v>5.2597930091818403</c:v>
                </c:pt>
                <c:pt idx="6">
                  <c:v>5.5194607266144233</c:v>
                </c:pt>
                <c:pt idx="7">
                  <c:v>5.6548001585631011</c:v>
                </c:pt>
                <c:pt idx="8">
                  <c:v>5.901392110726313</c:v>
                </c:pt>
                <c:pt idx="9">
                  <c:v>6.1721407339089831</c:v>
                </c:pt>
                <c:pt idx="10">
                  <c:v>6.4577196626769666</c:v>
                </c:pt>
                <c:pt idx="11">
                  <c:v>6.4008249296429289</c:v>
                </c:pt>
                <c:pt idx="12">
                  <c:v>6.4846072505705807</c:v>
                </c:pt>
                <c:pt idx="13">
                  <c:v>6.6261394494982362</c:v>
                </c:pt>
                <c:pt idx="14">
                  <c:v>6.69554335242589</c:v>
                </c:pt>
                <c:pt idx="15">
                  <c:v>6.8410112193535424</c:v>
                </c:pt>
                <c:pt idx="16">
                  <c:v>6.9352883481120173</c:v>
                </c:pt>
                <c:pt idx="17">
                  <c:v>7.0036232148704896</c:v>
                </c:pt>
                <c:pt idx="18">
                  <c:v>7.0427757086289606</c:v>
                </c:pt>
                <c:pt idx="19">
                  <c:v>7.0990886033874308</c:v>
                </c:pt>
                <c:pt idx="20">
                  <c:v>7.1340937591459026</c:v>
                </c:pt>
                <c:pt idx="21">
                  <c:v>7.1092096787310588</c:v>
                </c:pt>
                <c:pt idx="22">
                  <c:v>7.0776035533162123</c:v>
                </c:pt>
                <c:pt idx="23">
                  <c:v>7.0451436679013648</c:v>
                </c:pt>
                <c:pt idx="24">
                  <c:v>7.0159815114865189</c:v>
                </c:pt>
                <c:pt idx="25">
                  <c:v>6.9699720660716737</c:v>
                </c:pt>
                <c:pt idx="26">
                  <c:v>6.9550774718045751</c:v>
                </c:pt>
                <c:pt idx="27">
                  <c:v>6.95251002653748</c:v>
                </c:pt>
                <c:pt idx="28">
                  <c:v>6.9598428492703848</c:v>
                </c:pt>
                <c:pt idx="29">
                  <c:v>6.963094496003289</c:v>
                </c:pt>
                <c:pt idx="30">
                  <c:v>6.968111644736191</c:v>
                </c:pt>
                <c:pt idx="31">
                  <c:v>6.9767100947540346</c:v>
                </c:pt>
                <c:pt idx="32">
                  <c:v>6.9954356197718761</c:v>
                </c:pt>
                <c:pt idx="33">
                  <c:v>7.0231565067897233</c:v>
                </c:pt>
                <c:pt idx="34">
                  <c:v>7.0426967288075639</c:v>
                </c:pt>
                <c:pt idx="35">
                  <c:v>7.0611921518254066</c:v>
                </c:pt>
                <c:pt idx="36">
                  <c:v>7.1004237476699279</c:v>
                </c:pt>
                <c:pt idx="37">
                  <c:v>7.1438538305144492</c:v>
                </c:pt>
                <c:pt idx="38">
                  <c:v>7.1948539813589711</c:v>
                </c:pt>
                <c:pt idx="39">
                  <c:v>7.2482399962034938</c:v>
                </c:pt>
                <c:pt idx="40">
                  <c:v>7.3056379750480156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5C-485D-BD75-C5D2DBD799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2.6297097229999995</c:v>
                </c:pt>
                <c:pt idx="1">
                  <c:v>2.5177449559999996</c:v>
                </c:pt>
                <c:pt idx="2">
                  <c:v>2.3448067490000009</c:v>
                </c:pt>
                <c:pt idx="3">
                  <c:v>2.3641651490000002</c:v>
                </c:pt>
                <c:pt idx="4">
                  <c:v>2.4089249549999998</c:v>
                </c:pt>
                <c:pt idx="5">
                  <c:v>2.4404978559999999</c:v>
                </c:pt>
                <c:pt idx="6">
                  <c:v>2.4687655200000007</c:v>
                </c:pt>
                <c:pt idx="7">
                  <c:v>2.4695399414686818</c:v>
                </c:pt>
                <c:pt idx="8">
                  <c:v>2.5286243030545665</c:v>
                </c:pt>
                <c:pt idx="9">
                  <c:v>2.661707550628281</c:v>
                </c:pt>
                <c:pt idx="10">
                  <c:v>2.6299646088717936</c:v>
                </c:pt>
                <c:pt idx="11">
                  <c:v>2.694380974875219</c:v>
                </c:pt>
                <c:pt idx="12">
                  <c:v>2.7099014452281516</c:v>
                </c:pt>
                <c:pt idx="13">
                  <c:v>2.7624340005810861</c:v>
                </c:pt>
                <c:pt idx="14">
                  <c:v>2.8049809609340204</c:v>
                </c:pt>
                <c:pt idx="15">
                  <c:v>2.8364109772869552</c:v>
                </c:pt>
                <c:pt idx="16">
                  <c:v>2.78892917592432</c:v>
                </c:pt>
                <c:pt idx="17">
                  <c:v>2.8133235955616858</c:v>
                </c:pt>
                <c:pt idx="18">
                  <c:v>2.8521783421990521</c:v>
                </c:pt>
                <c:pt idx="19">
                  <c:v>2.8750216138364171</c:v>
                </c:pt>
                <c:pt idx="20">
                  <c:v>2.9142782154737836</c:v>
                </c:pt>
                <c:pt idx="21">
                  <c:v>2.9473787293691607</c:v>
                </c:pt>
                <c:pt idx="22">
                  <c:v>2.9801635682645391</c:v>
                </c:pt>
                <c:pt idx="23">
                  <c:v>3.0043816361599167</c:v>
                </c:pt>
                <c:pt idx="24">
                  <c:v>3.0195827350552937</c:v>
                </c:pt>
                <c:pt idx="25">
                  <c:v>3.0529259239506716</c:v>
                </c:pt>
                <c:pt idx="26">
                  <c:v>3.0555962169324351</c:v>
                </c:pt>
                <c:pt idx="27">
                  <c:v>3.0649650559141981</c:v>
                </c:pt>
                <c:pt idx="28">
                  <c:v>3.0743334078959621</c:v>
                </c:pt>
                <c:pt idx="29">
                  <c:v>3.0834911268777252</c:v>
                </c:pt>
                <c:pt idx="30">
                  <c:v>3.0842996018594881</c:v>
                </c:pt>
                <c:pt idx="31">
                  <c:v>3.0716735646146982</c:v>
                </c:pt>
                <c:pt idx="32">
                  <c:v>3.0587010293699093</c:v>
                </c:pt>
                <c:pt idx="33">
                  <c:v>3.045696451125119</c:v>
                </c:pt>
                <c:pt idx="34">
                  <c:v>3.0325736478803296</c:v>
                </c:pt>
                <c:pt idx="35">
                  <c:v>3.0195141386355409</c:v>
                </c:pt>
                <c:pt idx="36">
                  <c:v>3.0222816470839948</c:v>
                </c:pt>
                <c:pt idx="37">
                  <c:v>3.0173146595324507</c:v>
                </c:pt>
                <c:pt idx="38">
                  <c:v>3.0199215229809058</c:v>
                </c:pt>
                <c:pt idx="39">
                  <c:v>3.022583563429361</c:v>
                </c:pt>
                <c:pt idx="40">
                  <c:v>3.0253884868778163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5C-485D-BD75-C5D2DBD7999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Hydroelectric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3.4058483390000003</c:v>
                </c:pt>
                <c:pt idx="1">
                  <c:v>3.4663137730000009</c:v>
                </c:pt>
                <c:pt idx="2">
                  <c:v>3.6268111119999999</c:v>
                </c:pt>
                <c:pt idx="3">
                  <c:v>3.7573214730000002</c:v>
                </c:pt>
                <c:pt idx="4">
                  <c:v>3.8282546399999999</c:v>
                </c:pt>
                <c:pt idx="5">
                  <c:v>3.8426530740000011</c:v>
                </c:pt>
                <c:pt idx="6">
                  <c:v>3.9898015149999999</c:v>
                </c:pt>
                <c:pt idx="7">
                  <c:v>4.1675541693999998</c:v>
                </c:pt>
                <c:pt idx="8">
                  <c:v>4.3098198952800004</c:v>
                </c:pt>
                <c:pt idx="9">
                  <c:v>4.0881756204225885</c:v>
                </c:pt>
                <c:pt idx="10">
                  <c:v>4.0342812482482273</c:v>
                </c:pt>
                <c:pt idx="11">
                  <c:v>4.1743358637097359</c:v>
                </c:pt>
                <c:pt idx="12">
                  <c:v>4.2888369136244977</c:v>
                </c:pt>
                <c:pt idx="13">
                  <c:v>4.4040465805392586</c:v>
                </c:pt>
                <c:pt idx="14">
                  <c:v>4.5121591714540203</c:v>
                </c:pt>
                <c:pt idx="15">
                  <c:v>4.6195503273687821</c:v>
                </c:pt>
                <c:pt idx="16">
                  <c:v>4.6800214294592912</c:v>
                </c:pt>
                <c:pt idx="17">
                  <c:v>4.7404166035498019</c:v>
                </c:pt>
                <c:pt idx="18">
                  <c:v>4.8007646286403114</c:v>
                </c:pt>
                <c:pt idx="19">
                  <c:v>4.8611241277308217</c:v>
                </c:pt>
                <c:pt idx="20">
                  <c:v>4.9214235378213314</c:v>
                </c:pt>
                <c:pt idx="21">
                  <c:v>4.9500856863724252</c:v>
                </c:pt>
                <c:pt idx="22">
                  <c:v>4.9787214069235173</c:v>
                </c:pt>
                <c:pt idx="23">
                  <c:v>5.0075421244746101</c:v>
                </c:pt>
                <c:pt idx="24">
                  <c:v>5.0363318670257033</c:v>
                </c:pt>
                <c:pt idx="25">
                  <c:v>5.065185237576797</c:v>
                </c:pt>
                <c:pt idx="26">
                  <c:v>5.0944266089374963</c:v>
                </c:pt>
                <c:pt idx="27">
                  <c:v>5.1236288252981952</c:v>
                </c:pt>
                <c:pt idx="28">
                  <c:v>5.1527143726588953</c:v>
                </c:pt>
                <c:pt idx="29">
                  <c:v>5.1818856750195934</c:v>
                </c:pt>
                <c:pt idx="30">
                  <c:v>5.2109483653802942</c:v>
                </c:pt>
                <c:pt idx="31">
                  <c:v>5.2361956372590654</c:v>
                </c:pt>
                <c:pt idx="32">
                  <c:v>5.2614026571378396</c:v>
                </c:pt>
                <c:pt idx="33">
                  <c:v>5.2866966210166133</c:v>
                </c:pt>
                <c:pt idx="34">
                  <c:v>5.3115091088953852</c:v>
                </c:pt>
                <c:pt idx="35">
                  <c:v>5.3369832187741588</c:v>
                </c:pt>
                <c:pt idx="36">
                  <c:v>5.3792523070133704</c:v>
                </c:pt>
                <c:pt idx="37">
                  <c:v>5.4214968602525815</c:v>
                </c:pt>
                <c:pt idx="38">
                  <c:v>5.4639173164917967</c:v>
                </c:pt>
                <c:pt idx="39">
                  <c:v>5.5060007967310085</c:v>
                </c:pt>
                <c:pt idx="40">
                  <c:v>5.5481525149702211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5C-485D-BD75-C5D2DBD7999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3.3506436000000001E-2</c:v>
                </c:pt>
                <c:pt idx="1">
                  <c:v>6.6189061999999993E-2</c:v>
                </c:pt>
                <c:pt idx="2">
                  <c:v>0.103719431</c:v>
                </c:pt>
                <c:pt idx="3">
                  <c:v>0.14668123700000002</c:v>
                </c:pt>
                <c:pt idx="4">
                  <c:v>0.20158957570000002</c:v>
                </c:pt>
                <c:pt idx="5">
                  <c:v>0.26465968000000001</c:v>
                </c:pt>
                <c:pt idx="6">
                  <c:v>0.34770433300000003</c:v>
                </c:pt>
                <c:pt idx="7">
                  <c:v>0.48089370867999998</c:v>
                </c:pt>
                <c:pt idx="8">
                  <c:v>0.59833780079999999</c:v>
                </c:pt>
                <c:pt idx="9">
                  <c:v>0.81538692485870412</c:v>
                </c:pt>
                <c:pt idx="10">
                  <c:v>0.83189830476425897</c:v>
                </c:pt>
                <c:pt idx="11">
                  <c:v>1.3805463894913681</c:v>
                </c:pt>
                <c:pt idx="12">
                  <c:v>1.6079298766166243</c:v>
                </c:pt>
                <c:pt idx="13">
                  <c:v>1.8169172147418811</c:v>
                </c:pt>
                <c:pt idx="14">
                  <c:v>2.0366081048671374</c:v>
                </c:pt>
                <c:pt idx="15">
                  <c:v>2.2747809289923944</c:v>
                </c:pt>
                <c:pt idx="16">
                  <c:v>2.5682697049363878</c:v>
                </c:pt>
                <c:pt idx="17">
                  <c:v>2.8522439548803806</c:v>
                </c:pt>
                <c:pt idx="18">
                  <c:v>3.1159555698243731</c:v>
                </c:pt>
                <c:pt idx="19">
                  <c:v>3.3905618077683672</c:v>
                </c:pt>
                <c:pt idx="20">
                  <c:v>3.6556134197123602</c:v>
                </c:pt>
                <c:pt idx="21">
                  <c:v>3.9107099131403333</c:v>
                </c:pt>
                <c:pt idx="22">
                  <c:v>4.171565683568307</c:v>
                </c:pt>
                <c:pt idx="23">
                  <c:v>4.4338196469962794</c:v>
                </c:pt>
                <c:pt idx="24">
                  <c:v>4.6882586084242535</c:v>
                </c:pt>
                <c:pt idx="25">
                  <c:v>4.9487778308522277</c:v>
                </c:pt>
                <c:pt idx="26">
                  <c:v>5.2401467116191212</c:v>
                </c:pt>
                <c:pt idx="27">
                  <c:v>5.5304729903860137</c:v>
                </c:pt>
                <c:pt idx="28">
                  <c:v>5.8221734141529087</c:v>
                </c:pt>
                <c:pt idx="29">
                  <c:v>6.1071688819198</c:v>
                </c:pt>
                <c:pt idx="30">
                  <c:v>6.3913978706866947</c:v>
                </c:pt>
                <c:pt idx="31">
                  <c:v>6.7448285481190098</c:v>
                </c:pt>
                <c:pt idx="32">
                  <c:v>7.0920473735513312</c:v>
                </c:pt>
                <c:pt idx="33">
                  <c:v>7.4388481689836494</c:v>
                </c:pt>
                <c:pt idx="34">
                  <c:v>7.7880418474159665</c:v>
                </c:pt>
                <c:pt idx="35">
                  <c:v>8.1451516018482835</c:v>
                </c:pt>
                <c:pt idx="36">
                  <c:v>8.5533563184833969</c:v>
                </c:pt>
                <c:pt idx="37">
                  <c:v>8.962820251118508</c:v>
                </c:pt>
                <c:pt idx="38">
                  <c:v>9.3590204517536204</c:v>
                </c:pt>
                <c:pt idx="39">
                  <c:v>9.7554748623887289</c:v>
                </c:pt>
                <c:pt idx="40">
                  <c:v>10.151999586023839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15C-485D-BD75-C5D2DBD7999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0.33964128700000001</c:v>
                </c:pt>
                <c:pt idx="1">
                  <c:v>0.43449828499999998</c:v>
                </c:pt>
                <c:pt idx="2">
                  <c:v>0.52134978600000004</c:v>
                </c:pt>
                <c:pt idx="3">
                  <c:v>0.64418416700000003</c:v>
                </c:pt>
                <c:pt idx="4">
                  <c:v>0.71458740099999962</c:v>
                </c:pt>
                <c:pt idx="5">
                  <c:v>0.82817727100000016</c:v>
                </c:pt>
                <c:pt idx="6">
                  <c:v>0.95670240200000001</c:v>
                </c:pt>
                <c:pt idx="7">
                  <c:v>1.1600894229999998</c:v>
                </c:pt>
                <c:pt idx="8">
                  <c:v>1.3056496777999997</c:v>
                </c:pt>
                <c:pt idx="9">
                  <c:v>1.7034546409997227</c:v>
                </c:pt>
                <c:pt idx="10">
                  <c:v>1.741365949404607</c:v>
                </c:pt>
                <c:pt idx="11">
                  <c:v>1.9660178345118164</c:v>
                </c:pt>
                <c:pt idx="12">
                  <c:v>2.1335994233998332</c:v>
                </c:pt>
                <c:pt idx="13">
                  <c:v>2.3622194342878493</c:v>
                </c:pt>
                <c:pt idx="14">
                  <c:v>2.6337212201758655</c:v>
                </c:pt>
                <c:pt idx="15">
                  <c:v>2.8141636490638828</c:v>
                </c:pt>
                <c:pt idx="16">
                  <c:v>2.9619419860058764</c:v>
                </c:pt>
                <c:pt idx="17">
                  <c:v>3.1105301379478694</c:v>
                </c:pt>
                <c:pt idx="18">
                  <c:v>3.2645190458898634</c:v>
                </c:pt>
                <c:pt idx="19">
                  <c:v>3.4131895948318567</c:v>
                </c:pt>
                <c:pt idx="20">
                  <c:v>3.5834454707738508</c:v>
                </c:pt>
                <c:pt idx="21">
                  <c:v>3.7695141753222554</c:v>
                </c:pt>
                <c:pt idx="22">
                  <c:v>3.9498625438706583</c:v>
                </c:pt>
                <c:pt idx="23">
                  <c:v>4.1302214704190625</c:v>
                </c:pt>
                <c:pt idx="24">
                  <c:v>4.3267037489674669</c:v>
                </c:pt>
                <c:pt idx="25">
                  <c:v>4.5327423025158691</c:v>
                </c:pt>
                <c:pt idx="26">
                  <c:v>4.7384515171415114</c:v>
                </c:pt>
                <c:pt idx="27">
                  <c:v>4.9356932627671561</c:v>
                </c:pt>
                <c:pt idx="28">
                  <c:v>5.1327708853927989</c:v>
                </c:pt>
                <c:pt idx="29">
                  <c:v>5.32894750701844</c:v>
                </c:pt>
                <c:pt idx="30">
                  <c:v>5.5255596146440853</c:v>
                </c:pt>
                <c:pt idx="31">
                  <c:v>5.7012925380579782</c:v>
                </c:pt>
                <c:pt idx="32">
                  <c:v>5.8745482284718751</c:v>
                </c:pt>
                <c:pt idx="33">
                  <c:v>6.0511983278857686</c:v>
                </c:pt>
                <c:pt idx="34">
                  <c:v>6.230250343299665</c:v>
                </c:pt>
                <c:pt idx="35">
                  <c:v>6.4096021637135578</c:v>
                </c:pt>
                <c:pt idx="36">
                  <c:v>6.4929297526927758</c:v>
                </c:pt>
                <c:pt idx="37">
                  <c:v>6.577838762671993</c:v>
                </c:pt>
                <c:pt idx="38">
                  <c:v>6.6597588196512127</c:v>
                </c:pt>
                <c:pt idx="39">
                  <c:v>6.7454082466304284</c:v>
                </c:pt>
                <c:pt idx="40">
                  <c:v>6.8334749716096459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5C-485D-BD75-C5D2DBD7999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Others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Sheet1!$H$2:$H$42</c:f>
              <c:numCache>
                <c:formatCode>General</c:formatCode>
                <c:ptCount val="41"/>
                <c:pt idx="0">
                  <c:v>1.3663773007241402</c:v>
                </c:pt>
                <c:pt idx="1">
                  <c:v>1.4801753704460485</c:v>
                </c:pt>
                <c:pt idx="2">
                  <c:v>1.5865596617842681</c:v>
                </c:pt>
                <c:pt idx="3">
                  <c:v>1.5796431625590062</c:v>
                </c:pt>
                <c:pt idx="4">
                  <c:v>1.5857630845571564</c:v>
                </c:pt>
                <c:pt idx="5">
                  <c:v>1.5808683143189708</c:v>
                </c:pt>
                <c:pt idx="6">
                  <c:v>1.5647353268895083</c:v>
                </c:pt>
                <c:pt idx="7">
                  <c:v>1.4716625930671272</c:v>
                </c:pt>
                <c:pt idx="8">
                  <c:v>1.4516692855390403</c:v>
                </c:pt>
                <c:pt idx="9">
                  <c:v>1.0993429365432656</c:v>
                </c:pt>
                <c:pt idx="10">
                  <c:v>1.0736042660174594</c:v>
                </c:pt>
                <c:pt idx="11">
                  <c:v>1.0800425140206249</c:v>
                </c:pt>
                <c:pt idx="12">
                  <c:v>1.0981110441779625</c:v>
                </c:pt>
                <c:pt idx="13">
                  <c:v>1.1143365033352997</c:v>
                </c:pt>
                <c:pt idx="14">
                  <c:v>1.1320876344926369</c:v>
                </c:pt>
                <c:pt idx="15">
                  <c:v>1.1500863876499741</c:v>
                </c:pt>
                <c:pt idx="16">
                  <c:v>1.1028672352945268</c:v>
                </c:pt>
                <c:pt idx="17">
                  <c:v>1.0555511129390791</c:v>
                </c:pt>
                <c:pt idx="18">
                  <c:v>1.0082082455836312</c:v>
                </c:pt>
                <c:pt idx="19">
                  <c:v>0.9609700062281834</c:v>
                </c:pt>
                <c:pt idx="20">
                  <c:v>0.9145654018727355</c:v>
                </c:pt>
                <c:pt idx="21">
                  <c:v>0.90305008531155573</c:v>
                </c:pt>
                <c:pt idx="22">
                  <c:v>0.89117193975037623</c:v>
                </c:pt>
                <c:pt idx="23">
                  <c:v>0.88041250018919615</c:v>
                </c:pt>
                <c:pt idx="24">
                  <c:v>0.86922361662801662</c:v>
                </c:pt>
                <c:pt idx="25">
                  <c:v>0.85822993606683673</c:v>
                </c:pt>
                <c:pt idx="26">
                  <c:v>0.86197451573736328</c:v>
                </c:pt>
                <c:pt idx="27">
                  <c:v>0.86587734040788977</c:v>
                </c:pt>
                <c:pt idx="28">
                  <c:v>0.86904507207841586</c:v>
                </c:pt>
                <c:pt idx="29">
                  <c:v>0.87234320074894234</c:v>
                </c:pt>
                <c:pt idx="30">
                  <c:v>0.87562756041946888</c:v>
                </c:pt>
                <c:pt idx="31">
                  <c:v>0.88357804210699442</c:v>
                </c:pt>
                <c:pt idx="32">
                  <c:v>0.89138546979452005</c:v>
                </c:pt>
                <c:pt idx="33">
                  <c:v>0.89900567648204577</c:v>
                </c:pt>
                <c:pt idx="34">
                  <c:v>0.90674020816957113</c:v>
                </c:pt>
                <c:pt idx="35">
                  <c:v>0.91418307885709682</c:v>
                </c:pt>
                <c:pt idx="36">
                  <c:v>0.92601509079748567</c:v>
                </c:pt>
                <c:pt idx="37">
                  <c:v>0.93841092473787491</c:v>
                </c:pt>
                <c:pt idx="38">
                  <c:v>0.9506038286782641</c:v>
                </c:pt>
                <c:pt idx="39">
                  <c:v>0.96216986261865334</c:v>
                </c:pt>
                <c:pt idx="40">
                  <c:v>0.9731070365590424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15C-485D-BD75-C5D2DBD79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42614848"/>
        <c:axId val="-1642624096"/>
      </c:lineChart>
      <c:catAx>
        <c:axId val="-164261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4262409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642624096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12700">
            <a:solidFill>
              <a:schemeClr val="bg1">
                <a:lumMod val="65000"/>
              </a:scheme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42614848"/>
        <c:crossesAt val="11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0.56295</cdr:x>
      <cdr:y>0.70329</cdr:y>
    </cdr:from>
    <cdr:to>
      <cdr:x>0.68378</cdr:x>
      <cdr:y>0.80745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2796" y="2353312"/>
          <a:ext cx="320413" cy="348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OECD</a:t>
          </a:r>
        </a:p>
      </cdr:txBody>
    </cdr:sp>
  </cdr:relSizeAnchor>
  <cdr:relSizeAnchor xmlns:cdr="http://schemas.openxmlformats.org/drawingml/2006/chartDrawing">
    <cdr:from>
      <cdr:x>0.56295</cdr:x>
      <cdr:y>0.38807</cdr:y>
    </cdr:from>
    <cdr:to>
      <cdr:x>0.90906</cdr:x>
      <cdr:y>0.47934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492796" y="1298552"/>
          <a:ext cx="917823" cy="305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on-OECD</a:t>
          </a:r>
          <a:endParaRPr lang="en-US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0.11686</cdr:x>
      <cdr:y>0.03752</cdr:y>
    </cdr:from>
    <cdr:to>
      <cdr:x>0.30332</cdr:x>
      <cdr:y>0.13654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897" y="125564"/>
          <a:ext cx="494447" cy="331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history   projections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0.53852</cdr:x>
      <cdr:y>0.26387</cdr:y>
    </cdr:from>
    <cdr:to>
      <cdr:x>0.81276</cdr:x>
      <cdr:y>0.58276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17589" y="817262"/>
          <a:ext cx="1078386" cy="9876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 b="1" dirty="0">
            <a:solidFill>
              <a:srgbClr val="A3334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200" b="1" dirty="0" smtClean="0">
            <a:solidFill>
              <a:srgbClr val="A3334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200" b="1" dirty="0" smtClean="0">
            <a:solidFill>
              <a:srgbClr val="A3334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200" b="1" dirty="0">
            <a:solidFill>
              <a:srgbClr val="A3334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200" b="1" dirty="0">
            <a:solidFill>
              <a:srgbClr val="A3334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0.53766</cdr:x>
      <cdr:y>0.66304</cdr:y>
    </cdr:from>
    <cdr:to>
      <cdr:x>0.73766</cdr:x>
      <cdr:y>0.75331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114193" y="2053577"/>
          <a:ext cx="786447" cy="279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0.02885</cdr:x>
      <cdr:y>0.04315</cdr:y>
    </cdr:from>
    <cdr:to>
      <cdr:x>0.7747</cdr:x>
      <cdr:y>0.17292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3453" y="150918"/>
          <a:ext cx="2932854" cy="45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0.33001</cdr:x>
      <cdr:y>0.2632</cdr:y>
    </cdr:from>
    <cdr:to>
      <cdr:x>0.56255</cdr:x>
      <cdr:y>0.55843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97693" y="8151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0.41239</cdr:x>
      <cdr:y>0.39467</cdr:y>
    </cdr:from>
    <cdr:to>
      <cdr:x>0.64493</cdr:x>
      <cdr:y>0.6899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21631" y="12223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0.97967</cdr:x>
      <cdr:y>0.08198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0" y="0"/>
          <a:ext cx="3852296" cy="253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 sz="105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2097-7C60-40EA-B9CB-D3025BE75A77}" type="datetimeFigureOut">
              <a:rPr lang="it-IT" smtClean="0"/>
              <a:pPr/>
              <a:t>27/09/2024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AFB4E-56F7-4810-80D2-672C8142CC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86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AFB4E-56F7-4810-80D2-672C8142CC2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FB4E-56F7-4810-80D2-672C8142CC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84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49336-6624-4A1E-9498-510DC43D0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6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49336-6624-4A1E-9498-510DC43D0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3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B0D7-C613-469D-AA89-D92FF01CFDE4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356D-F581-41E2-BEB4-D23C47050E31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876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61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827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954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962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2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26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136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806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8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A35C-EB50-455D-B183-C53D34848EB4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5082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521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865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65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13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053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231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106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893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5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71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3104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02F01-8112-4062-A56A-2D7A328CBB2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126559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316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79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5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61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17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1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DCE5-F24F-4F7E-A740-99175DD6A0D8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81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84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40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81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 smtClean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1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90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39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42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87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DCE5-F24F-4F7E-A740-99175DD6A0D8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35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8F32-2AFE-4E2F-AC01-3AF9C46E92D0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197581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80896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69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33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24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65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76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63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8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EC9-7D01-4618-B0F3-EE965BF43638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36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 smtClean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0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83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0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19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3957816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3143457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1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41CD-A50C-4A04-8269-79BF76E5D4C7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6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90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48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68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9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54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54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17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6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4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06E3-1972-4D57-8EE0-37D3128D60C7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619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2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3123393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4287607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56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31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12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53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47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9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9D56-6795-4322-A248-C55E9731C018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51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48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93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4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56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440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64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758423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13899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9A2-F665-49D2-A388-A36C64566AEF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644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1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765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73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79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49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139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32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92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6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C634-BAA9-4047-880E-FDBC068BA20B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15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55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978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09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1138569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2671521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31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1843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9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0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A09D-42A1-4CAC-B61B-BF11B1745059}" type="datetime1">
              <a:rPr lang="it-IT" smtClean="0"/>
              <a:pPr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9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8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94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Presenter name, Presentation location, Presentation 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0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6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4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IEO2021 Release, CSIS                                                 October 6, 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02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ostok-ice-core-petit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cc.ch/ipccreports/ar4-wg1.htm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S.l.m.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92447" y="40121"/>
            <a:ext cx="7772400" cy="36004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Fonti Energetiche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transizione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energetica 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Alberto Rotondi</a:t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Università di Pavia</a:t>
            </a:r>
            <a:endParaRPr lang="it-IT" sz="2000" dirty="0"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247" y="4077072"/>
            <a:ext cx="6400800" cy="2256656"/>
          </a:xfrm>
        </p:spPr>
        <p:txBody>
          <a:bodyPr>
            <a:normAutofit lnSpcReduction="10000"/>
          </a:bodyPr>
          <a:lstStyle/>
          <a:p>
            <a:r>
              <a:rPr lang="it-IT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Produrre l’energia che ci serve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senza esaurire le fonti </a:t>
            </a:r>
            <a:endParaRPr lang="it-IT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costi ragionevoli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senza alterare l’ambiente</a:t>
            </a:r>
            <a:endParaRPr lang="it-IT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97541" y="3662927"/>
            <a:ext cx="316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http://www.pv.infn.it/</a:t>
            </a:r>
            <a:r>
              <a:rPr lang="it-IT" dirty="0" err="1" smtClean="0"/>
              <a:t>~rotondi</a:t>
            </a:r>
            <a:r>
              <a:rPr lang="it-IT" dirty="0" smtClean="0"/>
              <a:t>/</a:t>
            </a:r>
            <a:endParaRPr lang="it-IT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8"/>
    </mc:Choice>
    <mc:Fallback xmlns="">
      <p:transition spd="slow" advTm="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rendimenti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03826"/>
              </p:ext>
            </p:extLst>
          </p:nvPr>
        </p:nvGraphicFramePr>
        <p:xfrm>
          <a:off x="98168" y="4795942"/>
          <a:ext cx="1497685" cy="130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Equation" r:id="rId3" imgW="495000" imgH="431640" progId="Equation.DSMT4">
                  <p:embed/>
                </p:oleObj>
              </mc:Choice>
              <mc:Fallback>
                <p:oleObj name="Equation" r:id="rId3" imgW="495000" imgH="431640" progId="Equation.DSMT4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168" y="4795942"/>
                        <a:ext cx="1497685" cy="130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8" y="1323714"/>
            <a:ext cx="4460416" cy="3355594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547654" y="4860022"/>
            <a:ext cx="291374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it-IT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circa 300°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it-IT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tmax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550° i rendimenti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sono circa il 30%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t2.gstatic.com/licensed-image?q=tbn:ANd9GcRP7QuUvB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235" y="1143000"/>
            <a:ext cx="3944761" cy="2615548"/>
          </a:xfrm>
          <a:prstGeom prst="rect">
            <a:avLst/>
          </a:prstGeom>
        </p:spPr>
      </p:pic>
      <p:pic>
        <p:nvPicPr>
          <p:cNvPr id="6149" name="Picture 5" descr="Presentazione standard di Power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24" y="3765982"/>
            <a:ext cx="4250041" cy="258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8748" y="927629"/>
            <a:ext cx="115929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857659" y="1481699"/>
            <a:ext cx="125066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335" y="0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Centrali a gas  a ciclo combinato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Rendimento circa  60%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Italia  50% della produzione elettrica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156725" y="3958070"/>
            <a:ext cx="66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" y="1750938"/>
            <a:ext cx="5688632" cy="503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94" y="2420888"/>
            <a:ext cx="409574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07904" y="5517232"/>
            <a:ext cx="776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gradi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294" y="27955"/>
            <a:ext cx="9036496" cy="3117081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vado in auto termica per 1 ora a metà potenza (35 kW) 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Faccio circa 70 km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consumo 35 kWh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 kWh per la trazione),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cioè 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irca 3.5 litri di benzina (1/20 litro al km, rendimento 20%)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oppure 50-70 kg di batterie al litio 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kg al km, rendimento 95%)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324539" y="3522950"/>
            <a:ext cx="48194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Batteria da 51 kWh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Autonomia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media 410 km (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600)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Ricarica rapida 27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min</a:t>
            </a: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35.000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Consumo medio: 8 km/kWh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390  kg di batterie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 litio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99592" y="5733256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582" y="3794125"/>
            <a:ext cx="2355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Rendimento 95%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ttps://dimages2.gazzettaobjects.it/files/image_640_384/files/fp/uploads/2023/09/22/650d3cef2621f.r_d.600-375-585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" y="3548474"/>
            <a:ext cx="4151784" cy="24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olonnine per la &lt;strong&gt;ricarica&lt;/strong&gt; delle auto elettriche anche in autostrada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212633" cy="1900808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 descr="&lt;strong&gt;Pompe&lt;/strong&gt; &lt;strong&gt;di&lt;/strong&gt; &lt;strong&gt;benzina&lt;/strong&gt;, accordo con Conad e Coop - Siena New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212633" cy="281128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71779" y="476672"/>
            <a:ext cx="476284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Massimo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30-50 minuti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50-70 kWh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MW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secondi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(180 volte di più)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i="1" dirty="0" smtClean="0">
                <a:solidFill>
                  <a:srgbClr val="CC0000"/>
                </a:solidFill>
                <a:latin typeface="Calibri"/>
              </a:rPr>
              <a:t>400 kWh (ma rende il 20%)</a:t>
            </a:r>
            <a:endParaRPr kumimoji="0" lang="it-IT" sz="3200" b="1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di  energia e CO2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4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6984776" cy="579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nostro passato…4 km di ghiaccio,</a:t>
            </a:r>
            <a:b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 milione di anni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58" name="Picture 2" descr="Risultati immagini per claude lorius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8" y="908720"/>
            <a:ext cx="276893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5356373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paleontologi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usano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rapporti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dell’ossigeno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dell’acqua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intrappolata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ghiacci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per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misurare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 temperature e le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precipitazioni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passate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ghiacci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polari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 la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misura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è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relativamente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semplice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ossigeno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pesante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ghiaccio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significa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 temperature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erano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più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fredde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052737"/>
            <a:ext cx="795180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6834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http://earthobservatory.nasa.gov/Features/Paleoclimatology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Le temperature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upload.wikimedia.org/wikipedia/commons/thumb/b/b8/Vostok_Petit_data.svg/800px-Vostok_Petit_dat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5949"/>
            <a:ext cx="8771184" cy="65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/>
          <p:cNvCxnSpPr/>
          <p:nvPr/>
        </p:nvCxnSpPr>
        <p:spPr>
          <a:xfrm flipV="1">
            <a:off x="8572916" y="1772816"/>
            <a:ext cx="123854" cy="936104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flipV="1">
            <a:off x="4932040" y="1959142"/>
            <a:ext cx="0" cy="43924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148064" y="2487777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sapiens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4208" y="219998"/>
            <a:ext cx="1656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020272" y="2411596"/>
            <a:ext cx="10081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77165" y="4581128"/>
            <a:ext cx="1287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POLVERI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84984" y="6454802"/>
            <a:ext cx="18722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MIGLIAIA DI ANNI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8100392" y="476672"/>
            <a:ext cx="899592" cy="535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 rot="612837">
            <a:off x="8244408" y="1772816"/>
            <a:ext cx="755576" cy="1652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8505" y="6468165"/>
            <a:ext cx="3237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tooltip="File:Vostok-ice-core-petit.png"/>
              </a:rPr>
              <a:t>Vostok-ice-core-petit.png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NOAA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6012160" y="288129"/>
            <a:ext cx="0" cy="60635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995936" y="173811"/>
            <a:ext cx="0" cy="60635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2267744" y="288129"/>
            <a:ext cx="0" cy="60635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458616" cy="214625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L’Italia 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 mila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anni fa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56" y="-31141"/>
            <a:ext cx="5890344" cy="68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rbon_Cyc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650" y="1268760"/>
            <a:ext cx="7867685" cy="436656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7505" y="5517232"/>
            <a:ext cx="8875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1: Ciclo del Carbonio. I numeri rappresentano gli scambi di CO2 in </a:t>
            </a:r>
            <a:r>
              <a:rPr kumimoji="0" lang="it-IT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gigaton</a:t>
            </a:r>
            <a:r>
              <a:rPr kumimoji="0" lang="it-IT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(miliardi di tonnellate)   </a:t>
            </a:r>
            <a:endParaRPr kumimoji="0" lang="it-IT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5" y="1580"/>
            <a:ext cx="8875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L’uomo emette 30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/anno, la Terra ne scambia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11760" y="57332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e 1"/>
          <p:cNvSpPr/>
          <p:nvPr/>
        </p:nvSpPr>
        <p:spPr>
          <a:xfrm>
            <a:off x="1074775" y="2132856"/>
            <a:ext cx="1368152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505" y="630002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hlinkClick r:id="rId3"/>
              </a:rPr>
              <a:t>www.ipcc.ch/ipccrepor</a:t>
            </a:r>
            <a:r>
              <a:rPr kumimoji="0" 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hlinkClick r:id="rId3"/>
              </a:rPr>
              <a:t>ts/ar4-wg1.htm</a:t>
            </a:r>
            <a:r>
              <a:rPr kumimoji="0" 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(2007)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00366" y="2587492"/>
            <a:ext cx="504056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it-IT" dirty="0" smtClean="0"/>
              <a:t>Cos’è l’energia: unità di misura</a:t>
            </a:r>
          </a:p>
          <a:p>
            <a:r>
              <a:rPr lang="it-IT" dirty="0" smtClean="0"/>
              <a:t>Fonti energetiche,  consumi e rendimenti  </a:t>
            </a:r>
          </a:p>
          <a:p>
            <a:r>
              <a:rPr lang="it-IT" dirty="0" smtClean="0"/>
              <a:t>Produzione di energia e CO2</a:t>
            </a:r>
          </a:p>
          <a:p>
            <a:r>
              <a:rPr lang="it-IT" dirty="0" smtClean="0"/>
              <a:t>La transizione energetica</a:t>
            </a:r>
          </a:p>
          <a:p>
            <a:r>
              <a:rPr lang="it-IT" dirty="0" smtClean="0"/>
              <a:t>Le prospettive mondiali</a:t>
            </a:r>
          </a:p>
          <a:p>
            <a:r>
              <a:rPr lang="it-IT" dirty="0" smtClean="0"/>
              <a:t>Le prospettive italiane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4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" y="0"/>
            <a:ext cx="6790168" cy="51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161526" y="2666756"/>
            <a:ext cx="6930449" cy="2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331640" y="2780928"/>
            <a:ext cx="153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17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CO2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16016" y="836712"/>
            <a:ext cx="11427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man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65848" y="1725394"/>
            <a:ext cx="10538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7829" y="5532769"/>
            <a:ext cx="915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w. Knorr,  GEOPHYSICAL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LETTERS,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36, L21710, doi:10.1029/2009GL040613,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64288" y="297931"/>
            <a:ext cx="197971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CO2 in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2000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Annual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Artificial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Emissions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37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CO2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Obs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Annual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increase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17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CO2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1638" y="51710"/>
            <a:ext cx="627494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GTons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27624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L’uomo e il clima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7200" y="1628800"/>
            <a:ext cx="843528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 totale in atmosfera: </a:t>
            </a:r>
            <a:r>
              <a:rPr lang="it-IT" sz="3200" b="1" dirty="0" smtClean="0">
                <a:solidFill>
                  <a:prstClr val="black"/>
                </a:solidFill>
                <a:latin typeface="Calibri"/>
              </a:rPr>
              <a:t>23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Emissioni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annuali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antropiche:  37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CO2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Incremento annuale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osservato:  17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CO2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8405" y="4177241"/>
            <a:ext cx="90455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100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laghi di Garda l’anno in atmosfera: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se questo volume fosse spalmato sull’Italia, avrebbe un spessore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 16 m</a:t>
            </a:r>
          </a:p>
        </p:txBody>
      </p:sp>
    </p:spTree>
    <p:extLst>
      <p:ext uri="{BB962C8B-B14F-4D97-AF65-F5344CB8AC3E}">
        <p14:creationId xmlns:p14="http://schemas.microsoft.com/office/powerpoint/2010/main" val="19680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"/>
            <a:ext cx="5285868" cy="29861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2" y="2852935"/>
            <a:ext cx="8324618" cy="38685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"/>
            <a:ext cx="3923928" cy="2023824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 flipV="1">
            <a:off x="539552" y="2023825"/>
            <a:ext cx="678372" cy="253048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419872" y="1518690"/>
            <a:ext cx="360040" cy="27200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8221985" y="5373216"/>
            <a:ext cx="400102" cy="57449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8244408" y="4434088"/>
            <a:ext cx="360040" cy="27200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788387" cy="5472608"/>
          </a:xfrm>
          <a:prstGeom prst="rect">
            <a:avLst/>
          </a:prstGeom>
        </p:spPr>
      </p:pic>
      <p:cxnSp>
        <p:nvCxnSpPr>
          <p:cNvPr id="3" name="Connettore diritto 2"/>
          <p:cNvCxnSpPr/>
          <p:nvPr/>
        </p:nvCxnSpPr>
        <p:spPr>
          <a:xfrm>
            <a:off x="755576" y="4039789"/>
            <a:ext cx="727280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755576" y="3393277"/>
            <a:ext cx="76328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683568" y="2757778"/>
            <a:ext cx="76328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755576" y="2086556"/>
            <a:ext cx="76328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683568" y="1461634"/>
            <a:ext cx="76328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7092280" y="3360499"/>
            <a:ext cx="527720" cy="1014353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5551255" y="3804291"/>
            <a:ext cx="144016" cy="895707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2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1116" y="1568403"/>
            <a:ext cx="8229600" cy="4608512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Here is what all scientists actually agree on: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Surface temperatures have increased since 1880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Humans are adding carbon dioxide to the atmosphere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Carbon Dioxide and other greenhouse gases have a warming effect on the planet</a:t>
            </a:r>
            <a:r>
              <a:rPr lang="en-US" dirty="0" smtClean="0">
                <a:solidFill>
                  <a:srgbClr val="333333"/>
                </a:solidFill>
                <a:latin typeface="inherit"/>
              </a:rPr>
              <a:t>.</a:t>
            </a:r>
          </a:p>
          <a:p>
            <a:pPr fontAlgn="base"/>
            <a:endParaRPr lang="en-US" dirty="0">
              <a:solidFill>
                <a:srgbClr val="333333"/>
              </a:solidFill>
              <a:latin typeface="inherit"/>
            </a:endParaRPr>
          </a:p>
          <a:p>
            <a:pPr marL="0" indent="0" fontAlgn="base">
              <a:buNone/>
            </a:pP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However, there’s disagreement and uncertainty about the most consequential issues: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How much of the recent warming has been caused by humans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How much the planet will warm in the 21st century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Whether warming is ‘dangerous’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And whether urgently eliminating the use of fossil fuels will improve human well being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3528" y="188640"/>
            <a:ext cx="806489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Judith Curry,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 affermata climatologa americana, già Presidente della School of Earth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Atmospheric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Sciences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dello Georgia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Institute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of Technology e Professoressa di Scienze atmosferiche e oceaniche della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University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Colorado-Boulder (2024) (vedere </a:t>
            </a:r>
            <a:r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il Blog CLIMA ETC):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4" name="Picture 2" descr="CO 2 Emissions from Electricity by Fuel (kg/MWh)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64" y="353108"/>
            <a:ext cx="6612206" cy="53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0315" y="5685590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Matthew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Goodward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Jenna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Ladislaw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Sarah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Zyla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Kate. (2022).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Natural Gas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Maugeri 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tutta l’energia possibile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Sperling Kupfer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2008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360969" y="1484784"/>
            <a:ext cx="8723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350-550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 flipH="1">
            <a:off x="5364088" y="1758961"/>
            <a:ext cx="432048" cy="16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7696" y="1023119"/>
            <a:ext cx="1116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FOSSILI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2095894"/>
            <a:ext cx="161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Rinnovabili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89779" y="3343361"/>
            <a:ext cx="173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Free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arentesi graffa aperta 8"/>
          <p:cNvSpPr/>
          <p:nvPr/>
        </p:nvSpPr>
        <p:spPr>
          <a:xfrm>
            <a:off x="1364668" y="547646"/>
            <a:ext cx="279338" cy="1534440"/>
          </a:xfrm>
          <a:prstGeom prst="leftBrac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entesi graffa aperta 12"/>
          <p:cNvSpPr/>
          <p:nvPr/>
        </p:nvSpPr>
        <p:spPr>
          <a:xfrm>
            <a:off x="1727746" y="2822287"/>
            <a:ext cx="322957" cy="1965477"/>
          </a:xfrm>
          <a:prstGeom prst="leftBrac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2564904"/>
            <a:ext cx="651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transizione energetica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5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47022"/>
            <a:ext cx="7953395" cy="379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9512" y="692696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lago Maggiore si trova ad un'altezza di circa 193 m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file" tooltip="S.l.m."/>
              </a:rPr>
              <a:t>s.l.m.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sua superficie è di 212 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km²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cui circa l'80% è situata in territorio italiano e il rimanente 20% in territorio svizzero. Ha un perimetro di 170 km e una lunghezza di 54 km (la maggiore tra i laghi italiani); la larghezza massima è di 10 km e quella media di 3,9 km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volume d'acqua contenuto è pari a 37,5  km³ di acqua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92199" y="4581128"/>
            <a:ext cx="6045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Prosciugato in tre anni 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99367" y="107921"/>
            <a:ext cx="5431102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11.6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4.5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44114" y="3852337"/>
            <a:ext cx="508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TW   150.000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8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35913"/>
            <a:ext cx="5977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Riserve di combustibili fossili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714356"/>
            <a:ext cx="9144000" cy="41549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disponibili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tC02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/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riserve     consumo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durata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                	                         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GWh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note        annuale    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(anni)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Carbone            910   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950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         6,2  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(G ton)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Petrolio           1,100    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750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2,600            30   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(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mld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di barili)		          3,200*  		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190**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Gas             185.000 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300-500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2.815                   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mld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mc)                                   650.000*                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250**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1643050"/>
            <a:ext cx="914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-32" y="4857760"/>
            <a:ext cx="914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-32" y="712768"/>
            <a:ext cx="914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-32" y="4857760"/>
            <a:ext cx="679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Riserve da scisti bituminosi  (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wikipedia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 riserve da giacimenti e   scisti   bituminosi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L.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Maugeri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tutta l’energia possibile  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Sperling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Kupfer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2008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72000" y="3356992"/>
            <a:ext cx="4571968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71968" y="4448512"/>
            <a:ext cx="4572000" cy="3486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332656"/>
            <a:ext cx="9072594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Italia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(2%)                200 GW            </a:t>
            </a:r>
            <a:r>
              <a:rPr lang="it-IT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1700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= 150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World                  15.000 GW       130.000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= 10.400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bo 8"/>
          <p:cNvSpPr/>
          <p:nvPr/>
        </p:nvSpPr>
        <p:spPr>
          <a:xfrm rot="16200000">
            <a:off x="1143396" y="592909"/>
            <a:ext cx="1960664" cy="4032448"/>
          </a:xfrm>
          <a:prstGeom prst="cube">
            <a:avLst>
              <a:gd name="adj" fmla="val 6427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2728346">
            <a:off x="264350" y="3015466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465943" y="3675987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139953" y="2984688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5170" y="1743200"/>
            <a:ext cx="234673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Italia = 150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Mtep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5456" y="4295998"/>
            <a:ext cx="4133889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Lago Maggiore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prosciugato in 170 anni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63617" y="1452111"/>
            <a:ext cx="3812839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280 MLD, 19% del PIL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67205" y="2526283"/>
            <a:ext cx="4041299" cy="34163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Consumo reale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Idrocarburi (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oil+gas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135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endParaRPr kumimoji="0" lang="it-IT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Riserve accertate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120 (700)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endParaRPr kumimoji="0" lang="it-IT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Autonomia: 5 anni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367061" y="3275687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Energia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247381" y="1547495"/>
            <a:ext cx="32403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Movimento</a:t>
            </a:r>
          </a:p>
          <a:p>
            <a:endParaRPr lang="it-IT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it-IT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calore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luce</a:t>
            </a:r>
          </a:p>
          <a:p>
            <a:endParaRPr lang="it-IT" sz="1200" b="1" dirty="0" smtClean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accumulo</a:t>
            </a:r>
          </a:p>
          <a:p>
            <a:endParaRPr lang="it-IT" sz="2000" b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3340440" y="2195567"/>
            <a:ext cx="906941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3487261" y="3506193"/>
            <a:ext cx="760120" cy="2015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404273" y="3891730"/>
            <a:ext cx="843108" cy="6036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340440" y="4216847"/>
            <a:ext cx="906941" cy="9029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5637" name="Picture 5" descr="C:\Users\pc\AppData\Local\Microsoft\Windows\Temporary Internet Files\Content.IE5\HYO70FOU\MC90044180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53" y="136747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 flipV="1">
            <a:off x="4607421" y="2195567"/>
            <a:ext cx="0" cy="104411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5687541" y="2195567"/>
            <a:ext cx="216024" cy="11521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58" y="4491128"/>
            <a:ext cx="1873374" cy="124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38715" y="255560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100%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07421" y="2515537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20-60%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647825" y="44624"/>
            <a:ext cx="7772400" cy="1166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Cosa è l’energia?</a:t>
            </a:r>
            <a:r>
              <a:rPr lang="it-IT" sz="2000" dirty="0" smtClean="0">
                <a:latin typeface="Comic Sans MS" pitchFamily="66" charset="0"/>
              </a:rPr>
              <a:t> </a:t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 </a:t>
            </a:r>
            <a:endParaRPr lang="it-IT" sz="2000" dirty="0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7106" y="4216847"/>
            <a:ext cx="230986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q</a:t>
            </a:r>
            <a:r>
              <a:rPr lang="it-IT" sz="2400" dirty="0" smtClean="0"/>
              <a:t>uantità scalare</a:t>
            </a:r>
          </a:p>
          <a:p>
            <a:r>
              <a:rPr lang="it-IT" sz="2400" dirty="0" smtClean="0"/>
              <a:t>massa x velocità</a:t>
            </a:r>
            <a:r>
              <a:rPr lang="it-IT" sz="2400" baseline="30000" dirty="0" smtClean="0"/>
              <a:t>2</a:t>
            </a:r>
            <a:endParaRPr lang="it-IT" sz="2000" dirty="0"/>
          </a:p>
          <a:p>
            <a:r>
              <a:rPr lang="it-IT" sz="2000" dirty="0"/>
              <a:t>k</a:t>
            </a:r>
            <a:r>
              <a:rPr lang="it-IT" sz="2000" dirty="0" smtClean="0"/>
              <a:t>g  (m/s) </a:t>
            </a:r>
            <a:r>
              <a:rPr lang="it-IT" sz="2000" baseline="30000" dirty="0" smtClean="0"/>
              <a:t>2</a:t>
            </a:r>
            <a:endParaRPr lang="it-IT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4972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3"/>
    </mc:Choice>
    <mc:Fallback xmlns="">
      <p:transition spd="slow" advTm="2383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3042" name="Picture 2" descr="The colors of hydr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11118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diritto 2"/>
          <p:cNvCxnSpPr/>
          <p:nvPr/>
        </p:nvCxnSpPr>
        <p:spPr>
          <a:xfrm>
            <a:off x="1177280" y="2708920"/>
            <a:ext cx="7643192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51720" y="12253"/>
            <a:ext cx="5896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Impiego dell’idrogeno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45090" name="Picture 2" descr="https://upload.wikimedia.org/wikipedia/commons/4/4a/Motore-idrogeno_hydrogen_eng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1694"/>
            <a:ext cx="8526062" cy="509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67198" y="6075144"/>
            <a:ext cx="800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Produzione di energia a partire dall'idrogeno: alla fine del ciclo si producono energia ed acqua pura.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154" y="4953942"/>
            <a:ext cx="1382110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1301113"/>
            <a:ext cx="2736304" cy="17281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1556792"/>
            <a:ext cx="1410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litro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acqua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09" y="2103687"/>
            <a:ext cx="2761727" cy="1273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36" y="4077072"/>
            <a:ext cx="2761727" cy="175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10" name="Freccia circolare in giù 9"/>
          <p:cNvSpPr/>
          <p:nvPr/>
        </p:nvSpPr>
        <p:spPr>
          <a:xfrm rot="1593223">
            <a:off x="3014854" y="540942"/>
            <a:ext cx="2510140" cy="11646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ccia circolare in giù 10"/>
          <p:cNvSpPr/>
          <p:nvPr/>
        </p:nvSpPr>
        <p:spPr>
          <a:xfrm rot="1868557">
            <a:off x="6170656" y="1788397"/>
            <a:ext cx="3140290" cy="131730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575007" y="250225"/>
            <a:ext cx="156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6.3 kWh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525058" y="2587447"/>
            <a:ext cx="2610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1.36 m</a:t>
            </a:r>
            <a:r>
              <a:rPr kumimoji="0" lang="it-IT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idrogeno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964649" y="835000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350176" y="1209405"/>
            <a:ext cx="156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4.4 kWh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117920" y="221369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768644" y="4662584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r>
              <a:rPr kumimoji="0" lang="it-IT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27592" y="1376749"/>
            <a:ext cx="139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elettrolisi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337268" y="2808969"/>
            <a:ext cx="1911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Cella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comustibile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76927" y="3430741"/>
            <a:ext cx="528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Rendimento: 2.2/6.3 = 35%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853424" y="5832871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km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4366" y="4048993"/>
            <a:ext cx="5774875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Serbatoio: 40 litri,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pressione 700 bar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peso 30 Kg, 2.3 kg di idrogeno,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autonomia circa 350 km,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ricarica 5 minuti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5662637" cy="416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519" y="3595711"/>
            <a:ext cx="40290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499220" y="1441201"/>
            <a:ext cx="310052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Sole: 300-1.000  W/m2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Cella 150-200 W/m2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 m</a:t>
            </a:r>
            <a:r>
              <a:rPr lang="it-IT" sz="2400" b="1" baseline="30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r>
              <a:rPr lang="it-IT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per 1kWp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 flipH="1">
            <a:off x="5752246" y="404664"/>
            <a:ext cx="321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Fotovoltaico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4775649"/>
            <a:ext cx="514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Per installare </a:t>
            </a:r>
            <a:r>
              <a:rPr lang="it-IT" sz="2400" b="1" dirty="0" smtClean="0">
                <a:solidFill>
                  <a:srgbClr val="FF0000"/>
                </a:solidFill>
              </a:rPr>
              <a:t>1 MW </a:t>
            </a:r>
            <a:r>
              <a:rPr lang="it-IT" sz="2400" b="1" dirty="0" smtClean="0"/>
              <a:t>di potenza di picco</a:t>
            </a:r>
          </a:p>
          <a:p>
            <a:r>
              <a:rPr lang="it-IT" sz="2400" b="1" dirty="0"/>
              <a:t>o</a:t>
            </a:r>
            <a:r>
              <a:rPr lang="it-IT" sz="2400" b="1" dirty="0" smtClean="0"/>
              <a:t>ccorrono circa </a:t>
            </a:r>
            <a:r>
              <a:rPr lang="it-IT" sz="2400" b="1" dirty="0" smtClean="0">
                <a:solidFill>
                  <a:srgbClr val="FF0000"/>
                </a:solidFill>
              </a:rPr>
              <a:t>2.5</a:t>
            </a:r>
            <a:r>
              <a:rPr lang="it-IT" sz="2400" b="1" dirty="0" smtClean="0"/>
              <a:t> (1 +1.5) ettari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505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4656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L’Italia ha una superficie di 300.000 km</a:t>
            </a:r>
            <a:r>
              <a:rPr lang="it-IT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endParaRPr lang="it-IT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Abbiamo  900 km quadrati di fotovoltaico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30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GWp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ciè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 GW effettivi</a:t>
            </a:r>
          </a:p>
          <a:p>
            <a:pPr marL="0" indent="0">
              <a:buNone/>
            </a:pPr>
            <a:endParaRPr lang="it-IT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 rifornire di energia</a:t>
            </a:r>
            <a:r>
              <a:rPr lang="it-IT" sz="24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elettrica </a:t>
            </a:r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tutto il paese  servono 5500 km2 (PV) + gli impianti di accumulo  </a:t>
            </a:r>
          </a:p>
          <a:p>
            <a:endParaRPr lang="it-IT" sz="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 avere tutta l’energia</a:t>
            </a:r>
            <a:r>
              <a:rPr lang="it-IT" sz="24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primaria </a:t>
            </a:r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 fotovoltaico occorrerebbero 25.000 km2 di celle</a:t>
            </a:r>
          </a:p>
          <a:p>
            <a:pPr marL="0" indent="0">
              <a:buNone/>
            </a:pPr>
            <a:endParaRPr lang="it-IT" sz="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 suolo consumato (=artificialmente coperto) in Italia è di 21900 km quadrati (rapporto ISPRA 2014). </a:t>
            </a:r>
          </a:p>
          <a:p>
            <a:endParaRPr lang="it-IT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strade asfaltate occupano 7000 km quadrati</a:t>
            </a:r>
          </a:p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 suolo agricolo è di 130.000 km2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0706"/>
            <a:ext cx="8229600" cy="929426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eolico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3074" name="Picture 2" descr="pala eo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0160"/>
            <a:ext cx="6224380" cy="44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1710" y="864589"/>
            <a:ext cx="2874106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Il consumo medio</a:t>
            </a:r>
          </a:p>
          <a:p>
            <a:r>
              <a:rPr lang="it-IT" sz="2800" b="1" dirty="0" smtClean="0"/>
              <a:t>elettrico italiano</a:t>
            </a:r>
          </a:p>
          <a:p>
            <a:r>
              <a:rPr lang="it-IT" sz="2800" b="1" dirty="0"/>
              <a:t>c</a:t>
            </a:r>
            <a:r>
              <a:rPr lang="it-IT" sz="2800" b="1" dirty="0" smtClean="0"/>
              <a:t>orrisponde a </a:t>
            </a:r>
          </a:p>
          <a:p>
            <a:r>
              <a:rPr lang="it-IT" sz="2800" b="1" dirty="0" smtClean="0"/>
              <a:t>40.000 </a:t>
            </a:r>
          </a:p>
          <a:p>
            <a:r>
              <a:rPr lang="it-IT" sz="2800" b="1" dirty="0" smtClean="0"/>
              <a:t>pale eoliche</a:t>
            </a:r>
          </a:p>
          <a:p>
            <a:r>
              <a:rPr lang="it-IT" sz="2800" b="1" dirty="0" smtClean="0"/>
              <a:t>di potenza</a:t>
            </a:r>
          </a:p>
          <a:p>
            <a:r>
              <a:rPr lang="it-IT" sz="2800" b="1" dirty="0" smtClean="0"/>
              <a:t> pari a 3 MW</a:t>
            </a:r>
          </a:p>
          <a:p>
            <a:r>
              <a:rPr lang="it-IT" sz="2800" b="1" dirty="0" smtClean="0"/>
              <a:t>(ora ci sono</a:t>
            </a:r>
          </a:p>
          <a:p>
            <a:r>
              <a:rPr lang="it-IT" sz="2800" b="1" dirty="0" smtClean="0"/>
              <a:t>7000 pale di varie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imensioni)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6816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upload.wikimedia.org/wikipedia/commons/thumb/0/0c/Simple_photosynthesis_overview.svg/380px-Simple_photosynthesis_overview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08" y="1124744"/>
            <a:ext cx="3864660" cy="47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21024" y="5878451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6CO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+ 6H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+ energia solare → C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+ 6O</a:t>
            </a:r>
            <a:r>
              <a:rPr kumimoji="0" lang="pt-B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611560" y="4509120"/>
            <a:ext cx="720080" cy="9361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7633672" y="4570062"/>
            <a:ext cx="1152128" cy="8751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2685864" y="0"/>
            <a:ext cx="279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biomasse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5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Una parola importante:</a:t>
            </a:r>
            <a:b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SOSTENIBILITA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409728"/>
            <a:ext cx="9144000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 smtClean="0">
                <a:latin typeface="Comic Sans MS" pitchFamily="66" charset="0"/>
              </a:rPr>
              <a:t>La vita richiede ordine</a:t>
            </a:r>
          </a:p>
          <a:p>
            <a:pPr>
              <a:buNone/>
            </a:pPr>
            <a:r>
              <a:rPr lang="it-IT" sz="2000" dirty="0" smtClean="0">
                <a:latin typeface="Comic Sans MS" pitchFamily="66" charset="0"/>
              </a:rPr>
              <a:t> Tutti i sistemi isolati vanno verso il disordine (entropia)</a:t>
            </a:r>
          </a:p>
          <a:p>
            <a:pPr>
              <a:buNone/>
            </a:pPr>
            <a:r>
              <a:rPr lang="it-IT" sz="2000" dirty="0" smtClean="0">
                <a:latin typeface="Comic Sans MS" pitchFamily="66" charset="0"/>
              </a:rPr>
              <a:t>  Nei sistemi chiusi, il disordine può restare costante  se c’è una fonte di      	energia esterna e una macchina che produce ordine</a:t>
            </a:r>
          </a:p>
          <a:p>
            <a:pPr>
              <a:buNone/>
            </a:pPr>
            <a:r>
              <a:rPr lang="it-IT" sz="2000" dirty="0" smtClean="0">
                <a:latin typeface="Comic Sans MS" pitchFamily="66" charset="0"/>
              </a:rPr>
              <a:t> Nel caso della terra, la  fonte è il 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SOLE</a:t>
            </a:r>
            <a:r>
              <a:rPr lang="it-IT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it-IT" sz="2000" dirty="0" smtClean="0">
                <a:latin typeface="Comic Sans MS" pitchFamily="66" charset="0"/>
              </a:rPr>
              <a:t>la  macchina è la 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FOTOSINTESI</a:t>
            </a:r>
          </a:p>
          <a:p>
            <a:pPr>
              <a:buNone/>
            </a:pP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Sostenibilità  = non aumentare l’entropia del sistema</a:t>
            </a:r>
          </a:p>
        </p:txBody>
      </p:sp>
      <p:pic>
        <p:nvPicPr>
          <p:cNvPr id="4" name="Immagine 3" descr="g_bos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7523" y="1268760"/>
            <a:ext cx="4032447" cy="3024336"/>
          </a:xfrm>
          <a:prstGeom prst="rect">
            <a:avLst/>
          </a:prstGeom>
        </p:spPr>
      </p:pic>
      <p:pic>
        <p:nvPicPr>
          <p:cNvPr id="5" name="Immagine 4" descr="deserto-degli-affa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42876" y="620688"/>
            <a:ext cx="892971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In Italia ci sono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34 milioni di auto,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ognuna consuma circa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1000  litri di carburante/anno. Corrispondono a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5,7 milioni  di ettari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di suolo brasiliano coltivato a canna da zucchero.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In Italia the il suolo coltivabile è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13 milioni di ettari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(130.000 km</a:t>
            </a:r>
            <a:r>
              <a:rPr kumimoji="0" lang="it-IT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BB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Coldiretti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  calcola  che la resa media del biodiesel italiano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è circa  850 kg  (circa  1000 litri) per ettaro,  quindi: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un’auto per ettaro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34 milioni di ettari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 cioè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2.5 volte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+mn-cs"/>
              </a:rPr>
              <a:t>il suolo coltivabile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52830" y="56818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Biofuel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64191" y="836712"/>
            <a:ext cx="9072594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1 ettaro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dà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30.500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kWhe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che, divisi per  8500 h, danno una potenza in rete di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3.6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kWe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1 ettaro di Fotovoltaico </a:t>
            </a:r>
            <a:r>
              <a:rPr kumimoji="0" lang="it-IT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produce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150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kWe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, 40  volte di più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In Italia la potenza di picco è   55.000.000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kWe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Quindi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55.000.000/3.6=15 milioni di ettari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In Italia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il suolo coltivabile è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Times New Roman" pitchFamily="18" charset="0"/>
                <a:cs typeface="Arial" pitchFamily="34" charset="0"/>
              </a:rPr>
              <a:t>13 milioni di ettari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Il biogas dall’agricoltura per produrre  energia elettrica consumerebbe  più di tutto il suolo coltivabile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Biogas dall’agricoltura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00100"/>
            <a:ext cx="17335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11560" y="2636912"/>
            <a:ext cx="2656114" cy="1196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 e kWh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AutoShape 2" descr="data:image/jpeg;base64,/9j/4AAQSkZJRgABAQAAAQABAAD/2wCEAAkGBw0MDQ0NDQwNDQwNDA0NDQwNDQ8MDQ0NFBEWFxYRFBQYHCggGBolHBQUIjEiJSkrLi4uGCA2ODUsNygwLisBCgoKDg0OFBAQFCwcHBwsLCwsLCwsLCwsLCwsLCwsLCwsLCwsLC0sLCwsLCwsLCwsLCwsLCwsLCwsLCwsLCssLP/AABEIAPwAyAMBIgACEQEDEQH/xAAcAAEBAAIDAQEAAAAAAAAAAAAAAQQFAgYHAwj/xAA5EAACAgIAAwUFBgQGAwAAAAAAAQIDBBEFEiEGBxMxQVFhcYGhFCIjMpGxcqLB0RVigpKywhYkRP/EABcBAQEBAQAAAAAAAAAAAAAAAAABAgP/xAAcEQEBAAIDAQEAAAAAAAAAAAAAAREhAjFBEmH/2gAMAwEAAhEDEQA/APYy6IihgGgAGhoABoaAAaAAAAAAAAJooA+d1sa4802oraW36tvSR1qfb7hkZSjKy2Li2n+FzLafubNl2q4IuJ4dmK7ZUuTjKNkVzcsovpuO1te46pgd12JWm7I48rH6qjxIR/hjNv8AuamMbamPW7j294Q//r1/FTcv+p1ztl3kQx7YUYkpOueJPIlkwhzS20/DjFSWl1XVtPzRvMTsBhVLT6rX5a8fGpX0hv6nR+8vgNHBLsPimKpTTv8ACniWycqZpQb6vz09eXl0LMZXXjn2a7ysmFlFmbK27DulKqcpV1xlVJJtWRlFLm8mnH2dd9NHaMrvX4PX0U7Zv2JVR/eezQ8Lw6uLZHB8e9OumPDP8RjGl8nNOLri62/Pl1Z5rT6HcpdhOGt7UMiH8GVcvo2Lhbh1a/vlxN6pxJTfpz3uP0jXI7f2Q7TLikL1LHljX48q1ZVJyf3bItwkuaMX10/T0Mb/AMEwlpwtzYNNNNZMn+6N1wjhFWH4rhKc7L5xnbbbJSnNxjyxXRLol5L4mbhLjDPZSMpGURSIoQAAAAAAAAAAAAAAAFACAUgAA8379anLhmPpNtZ0NJJt9a5na+2naH/CcGeWqvGmpwrhW5ckXKT85PT0jy27vcushZ4+HHnSUsdUWSrjG1S2nNy23Hp5JG+M9WRt+wVijlcBcmo74FlVS20uVqVOk/Y+h6weT8O7NYuVzZEZysWXHxpc2nXJyfNtdNrzft+Zx7s+0+c+J2cKvsd2PGGTyc25yplVLpyza3KDXt93kOU9Wx60UgMMjAYAIpxRQKAAgAAAAAAAAAQKoAAEAAAmzRcU7YcMw2425lbsXnVVu+xfFQ3r56Bhs+J4dGTTZVk1V3USjuddiUoNLr138D8v8eVNHEMlU7ePG+cYwiuX8Pf5Pgey8U7yaLPwaY10ws+5LJzZJQqi+jk6475tezZ4dxvw1k3qu95EPGm45DjyeKm983L6bOvGYm16el9guHPO4bJxybVGNk6lXOU9QS1pJKWtaaN13K2QVnFsdpq+m6mMvEfNY0nZCT3563Ffr7zVdyk//TyYv8v2pr9a4Gn4tXmcO43fkxslgWWX2SrvUXZTdTJr0X5k0uq80/T1F3prt78U8lxO8viNScbsfCy9eVtdtmK5L2uDizPw+8bKvdinTgYUYQlN23ZU5pcq6xX3V972efwMfFT5r0GjiONbOVdWRTZZBNzrhbCc4pPT2k+nUHgvZ7huTZmy4jw+ydeNXdOUr51xlGuEvvTjJOW7OVP0T6pAvwYfoNFOMTkYZAAAAAAAAAAAAAAAADF4nn1YlFmRdJRqqg5yb9iMo8p79ONSqpx8GDa8fmut16wi0oxfxb+heMzSOpcc7z8vKy1Yq4/Y4c0Y4NkpeFan63KLXM/Lp5fE6dn8VvyJyluNSk21VjxVFUfcoxN93bdn6+JZs3eubHxoRsnD0nKTajF+77sm/gdyysLLz8yyjgdGNjV4cIvItmo1QslP8kdRj56i38Dq08fctvrLb+O2coQT+Xn7D1Di+HxujrmcHrylDerIV/atr3csZa+Z1TM4tjQl+LwWivy2pUql/wDFaGjD0HuywXj4EG1qVttlsvem9R/lijvMoRsg4WQjZB+cJxU4v4p9Dy3hPeTj65fslvMvywpUZ/ouhu6u1/E8rphcEypb8pXRcEv16fUlXDst3ZbhlnSWDR/pi6/+LR1Ltz2GxZ4j/wAPxK4ZavrnHVjjzRe1JfeevYbWjhHajL62XYuBB+/xLF8kn+5x4j3YZ2VHdvaC+VmvJ0NV+e+ijNMmf1GP3WWRlwmmOtckr1Yn/mk5bfxjJP5g0cOznHsG+7h2F47x5SjX9p+zwrps3Bc1il15Y9WvPekCj3KJSRKcmQAAAAAAAAAAAAAAAEPz7305XicXnHfSmiqte59W/wBz9BnkPeZ2LryuJYzpunXkcQs5JO372PFqL15Lmi3yv29X6GuNWNd3QV+HhZ92vOxRT/hr3/2Z3Tuqq/B4jb628RnFv2+HVCP9zXcJ7L5fBuHXY7+z3Rc5Td0bpx/O0kuVw2/Q7b2K4HZwzBjj3ThO923XXTr3yOyyW9LaT6LS+RbdLem9OM4KX5kpfxJP9zmDDL5V0Qj1jXCL9sYRj+x9QAGgUAcWCsAEUiKAAAAAAAAAAAAAAAAAOqdscWVuVwhR0tcQqlKTeukd2aXv/Df6P2nazzjvU4zPBv4e1LlUpK1P156pPev9NrXzRYvHt3DtBFyqrimlGWVjxn168rsS0jbGDxZRcI7ipL7Tjcu9dJePDUuvsM8h4EKAgAUCAACMBlAkSkRQAAAAoAgAAAAAAAAAAM6h2w4JDP4hwxWrdNdeU7PLy56ZrT9HutfU7edK7eRzLsvh2Ng6jdZVm2uxtRjXGt0rbfs/Ea6e1Fi8XaFarJOHJzRjOH3n1XN+bfy6fqZpreCYdmPTCFs/Ete53Wejs0l093TXyNkQoAAgAUCFIAIyhgCIpEUAAUCAoAgAAFIAABQIAUCGPOEHZGek51wlBP1UbHFtfyR/QyDDyL4U2R30d8or57jBfvEDFwOLK7MycXknCWPXVJ88XHmU2+sd+a6eZtjGePFXxu8puqVL98dqS/r+pkgoCgCApABQAIwGAJEpIlAAAAAAAAApAAAAAFIABqeMpO7DUk3WrJyk09fejyuEX7dyS6e42xoe2fiRw3bTy89VlMlGXSM/xIpJv066LFnbOeSr4zdSf4GRGPNrpJxa5uX29G0bBM0/Zqc54itsrdLtsttjS1qVMZSb5H8+b9UbWmLUUn1fqQrmAAikAAFIAIykZQIinGJyAAAAAAAAAAAAAAAAAGo45di2WY+BktP7ZKXJW96tdWp8j16dPno25oeK4Fc+J8MyJ9XXHLhWmtpWOtNSXseuf9QsbOdk/GUdLwnFblvrz9Xr6GWfG1dYe+xf8ZH2CAAAAAAAAIwGUDjE5HFHIAAAAAAAAAAABSACkAAGt47XJ112Q6WVZNEov3SsUJr/AGykbI+WVXzwaXnuMl8YyT/oCOORUpSre2nXYpLT8+jTT+TZ9zHyZpOr2SujH+WX9j7sCgiKAAAAAARlIygRFIigAUgAAAACgQFIABQBAUAQx+I3eFRdYvOFVk1vy2otmSa3tHv7Fk8vmqZPS9UvP6bBHG9PJjh21Sj4X2iq+T3+aHJLSXzaNnowODY0KsXHhFaiqqml56fKm/rsz0FpoFIEAUAQFIAYDAERSIoAFAEBSACkKAIUAQoAAAAQ1XariEcPh+XkSTarom9JbbbWkv1aNsfDNx43VTrkk1OOtNb6+af66BGLhSdGNhxnGSkq8eqSfVxl4env5rXzNgYcZ+Nj1zlrmaqlL2c6a39UzNC0AAQAAAAARgMoERSIoAAACaKAAAAAAAAAAAABAAa3hlbqxWpeankyS3vo7ZuP9DPok5QhJrTcYtxfmm11Rp+F2uWDbN7er83Xo9RyrNL6G8ZVqAAIAAAACCFIygRFIjkVEBSEAFBRAUEEBQBAUgAFIAKvMhj3XRdkaObU5wnPS8+SOk3/ADIqsDgtU/sOmknZ404+zU5ykm/1NwY2VaqoxSXWU41wj7W/RGSCoCgggKCiAACMoYIIi7OCKEchshGByKcNjZRyBxTOWwAICC7BABRsgAJmidfJxqMn1V3DbeT/ACuFtSkl/uizeMwOJ1p2YdnVThk8qaetwnXNSi/c9RfxiixYzrIKTi2k+WXMt+j0+v1OZx31fwX9Sgctk2QEFBABQQAUEY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611560" y="2352767"/>
            <a:ext cx="2656114" cy="1480457"/>
          </a:xfrm>
          <a:custGeom>
            <a:avLst/>
            <a:gdLst>
              <a:gd name="connsiteX0" fmla="*/ 14514 w 2656114"/>
              <a:gd name="connsiteY0" fmla="*/ 43543 h 1480457"/>
              <a:gd name="connsiteX1" fmla="*/ 0 w 2656114"/>
              <a:gd name="connsiteY1" fmla="*/ 1451429 h 1480457"/>
              <a:gd name="connsiteX2" fmla="*/ 2641600 w 2656114"/>
              <a:gd name="connsiteY2" fmla="*/ 1480457 h 1480457"/>
              <a:gd name="connsiteX3" fmla="*/ 2656114 w 2656114"/>
              <a:gd name="connsiteY3" fmla="*/ 0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1480457">
                <a:moveTo>
                  <a:pt x="14514" y="43543"/>
                </a:moveTo>
                <a:lnTo>
                  <a:pt x="0" y="1451429"/>
                </a:lnTo>
                <a:lnTo>
                  <a:pt x="2641600" y="1480457"/>
                </a:lnTo>
                <a:lnTo>
                  <a:pt x="2656114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900597" y="1196752"/>
            <a:ext cx="501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Litri al secondo -&gt; kW  </a:t>
            </a:r>
            <a:r>
              <a:rPr lang="it-IT" sz="2000" dirty="0" smtClean="0"/>
              <a:t> (= </a:t>
            </a:r>
            <a:r>
              <a:rPr lang="it-IT" sz="2400" dirty="0" smtClean="0"/>
              <a:t>1000 J/s)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491880" y="2564904"/>
            <a:ext cx="55267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Litri  raccolti -&gt; kWh   </a:t>
            </a:r>
            <a:r>
              <a:rPr lang="it-IT" sz="2400" dirty="0" smtClean="0"/>
              <a:t>(= 3.6 milioni di J)</a:t>
            </a:r>
          </a:p>
          <a:p>
            <a:endParaRPr lang="it-IT" sz="2800" dirty="0"/>
          </a:p>
          <a:p>
            <a:r>
              <a:rPr lang="it-IT" sz="2800" dirty="0" smtClean="0"/>
              <a:t>1 kWh circa 0.2 €</a:t>
            </a:r>
            <a:endParaRPr lang="it-IT" sz="2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27584" y="4275869"/>
            <a:ext cx="72202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Quanta acqua?   </a:t>
            </a:r>
          </a:p>
          <a:p>
            <a:r>
              <a:rPr lang="it-IT" sz="3600" dirty="0" smtClean="0"/>
              <a:t>Ad esempio,  </a:t>
            </a:r>
            <a:r>
              <a:rPr lang="it-IT" sz="3600" b="1" dirty="0" smtClean="0">
                <a:solidFill>
                  <a:srgbClr val="FF0000"/>
                </a:solidFill>
              </a:rPr>
              <a:t> 2 </a:t>
            </a:r>
            <a:r>
              <a:rPr lang="it-IT" sz="3600" dirty="0" smtClean="0"/>
              <a:t>kW per</a:t>
            </a:r>
            <a:r>
              <a:rPr lang="it-IT" sz="3600" b="1" dirty="0" smtClean="0">
                <a:solidFill>
                  <a:srgbClr val="FF0000"/>
                </a:solidFill>
              </a:rPr>
              <a:t> 3 </a:t>
            </a:r>
            <a:r>
              <a:rPr lang="it-IT" sz="3600" dirty="0" smtClean="0"/>
              <a:t>ore =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it-IT" sz="3600" dirty="0" smtClean="0"/>
              <a:t>kWh</a:t>
            </a:r>
          </a:p>
          <a:p>
            <a:r>
              <a:rPr lang="it-IT" sz="3600" dirty="0"/>
              <a:t> </a:t>
            </a:r>
            <a:r>
              <a:rPr lang="it-IT" sz="3600" dirty="0" smtClean="0"/>
              <a:t>                                                       1.2 €</a:t>
            </a:r>
            <a:endParaRPr lang="it-IT" sz="3600" dirty="0"/>
          </a:p>
        </p:txBody>
      </p:sp>
      <p:pic>
        <p:nvPicPr>
          <p:cNvPr id="13" name="Picture 4" descr="C:\Documents and Settings\Utente\Impostazioni locali\Temporary Internet Files\Content.IE5\B3PLJIVD\MCj023065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32" y="5533450"/>
            <a:ext cx="1583024" cy="1135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501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Ruolo degli alberi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it-IT" sz="2800" dirty="0" smtClean="0"/>
              <a:t>Gli alberi: quanti sono?  </a:t>
            </a:r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smtClean="0"/>
              <a:t>    in Italia 12 miliardi +- 1%  12x 10 </a:t>
            </a:r>
            <a:r>
              <a:rPr lang="it-IT" sz="2800" baseline="30000" dirty="0" smtClean="0"/>
              <a:t>9</a:t>
            </a:r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smtClean="0"/>
              <a:t>    nel mondo 3000 miliardi    3 x 10</a:t>
            </a:r>
            <a:r>
              <a:rPr lang="it-IT" sz="2800" baseline="30000" dirty="0" smtClean="0"/>
              <a:t>12</a:t>
            </a:r>
          </a:p>
          <a:p>
            <a:pPr marL="0" indent="0">
              <a:buNone/>
            </a:pPr>
            <a:endParaRPr lang="it-IT" sz="2800" baseline="30000" dirty="0" smtClean="0"/>
          </a:p>
          <a:p>
            <a:r>
              <a:rPr lang="it-IT" sz="2800" dirty="0" smtClean="0"/>
              <a:t>Un albero assorbe circa 30 kg CO2 /anno</a:t>
            </a:r>
          </a:p>
          <a:p>
            <a:endParaRPr lang="it-IT" sz="4000" baseline="30000" dirty="0"/>
          </a:p>
          <a:p>
            <a:r>
              <a:rPr lang="it-IT" sz="2800" dirty="0" smtClean="0"/>
              <a:t>Per assorbire 20 </a:t>
            </a:r>
            <a:r>
              <a:rPr lang="it-IT" sz="2800" dirty="0" err="1" smtClean="0"/>
              <a:t>Gton</a:t>
            </a:r>
            <a:r>
              <a:rPr lang="it-IT" sz="2800" dirty="0" smtClean="0"/>
              <a:t> di CO2 servono (in più) circa</a:t>
            </a:r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smtClean="0"/>
              <a:t>    20 10</a:t>
            </a:r>
            <a:r>
              <a:rPr lang="it-IT" sz="2800" baseline="30000" dirty="0" smtClean="0"/>
              <a:t>12</a:t>
            </a:r>
            <a:r>
              <a:rPr lang="it-IT" sz="2800" dirty="0"/>
              <a:t> </a:t>
            </a:r>
            <a:r>
              <a:rPr lang="it-IT" sz="2800" dirty="0" smtClean="0"/>
              <a:t>kg/30 kg = 0.7 10</a:t>
            </a:r>
            <a:r>
              <a:rPr lang="it-IT" sz="2800" baseline="30000" dirty="0" smtClean="0"/>
              <a:t>12</a:t>
            </a:r>
            <a:r>
              <a:rPr lang="it-IT" sz="2800" dirty="0" smtClean="0"/>
              <a:t> alberi cioè </a:t>
            </a:r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smtClean="0"/>
              <a:t>     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ulteriori 700 miliardi di alberi</a:t>
            </a:r>
          </a:p>
          <a:p>
            <a:pPr marL="0" indent="0">
              <a:buNone/>
            </a:pPr>
            <a:r>
              <a:rPr lang="it-IT" sz="4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(13 miliardi in </a:t>
            </a:r>
            <a:r>
              <a:rPr lang="it-IT" sz="4800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</a:t>
            </a:r>
            <a:r>
              <a:rPr lang="it-IT" sz="4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sz="48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8" y="1412775"/>
            <a:ext cx="5494981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Il Nucleare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807" y="1268760"/>
            <a:ext cx="34382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323528" y="5039597"/>
            <a:ext cx="8561126" cy="138499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OLKILUOTO: costruzione iniziata nel  2005 e terminata nel</a:t>
            </a:r>
          </a:p>
          <a:p>
            <a:r>
              <a:rPr lang="it-IT" sz="2800" dirty="0" smtClean="0"/>
              <a:t>2022 (era prevista nel 2009). </a:t>
            </a:r>
          </a:p>
          <a:p>
            <a:r>
              <a:rPr lang="it-IT" sz="2800" dirty="0" smtClean="0"/>
              <a:t>Costi:  8.5  miliardi di euro (erano previsti 3.5 miliardi )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67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1285875" y="2500313"/>
            <a:ext cx="6715125" cy="33575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15063" y="1500188"/>
            <a:ext cx="642937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86250" y="1428750"/>
            <a:ext cx="642938" cy="385762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86250" y="1428750"/>
            <a:ext cx="642938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57250" y="46038"/>
            <a:ext cx="731963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filiera 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acqua naturale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uranio arricchito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3071813" y="3071813"/>
            <a:ext cx="1428750" cy="7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857500" y="3714750"/>
            <a:ext cx="9286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2786063" y="3857625"/>
            <a:ext cx="785812" cy="285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2907917" y="4036219"/>
            <a:ext cx="1521208" cy="4779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V="1">
            <a:off x="2714625" y="4714875"/>
            <a:ext cx="1857375" cy="142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4357688" y="3143250"/>
            <a:ext cx="2286000" cy="428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losione 2 25"/>
          <p:cNvSpPr/>
          <p:nvPr/>
        </p:nvSpPr>
        <p:spPr>
          <a:xfrm>
            <a:off x="4500563" y="2928938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splosione 2 26"/>
          <p:cNvSpPr/>
          <p:nvPr/>
        </p:nvSpPr>
        <p:spPr>
          <a:xfrm>
            <a:off x="4500563" y="4572000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splosione 2 27"/>
          <p:cNvSpPr/>
          <p:nvPr/>
        </p:nvSpPr>
        <p:spPr>
          <a:xfrm>
            <a:off x="6500813" y="2928938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Connettore 1 28"/>
          <p:cNvCxnSpPr/>
          <p:nvPr/>
        </p:nvCxnSpPr>
        <p:spPr>
          <a:xfrm flipV="1">
            <a:off x="4581525" y="3500438"/>
            <a:ext cx="1204913" cy="509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500688" y="4643438"/>
            <a:ext cx="1143000" cy="7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losione 2 20"/>
          <p:cNvSpPr/>
          <p:nvPr/>
        </p:nvSpPr>
        <p:spPr>
          <a:xfrm>
            <a:off x="2907917" y="2857500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splosione 2 21"/>
          <p:cNvSpPr/>
          <p:nvPr/>
        </p:nvSpPr>
        <p:spPr>
          <a:xfrm>
            <a:off x="2786063" y="3550526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splosione 2 22"/>
          <p:cNvSpPr/>
          <p:nvPr/>
        </p:nvSpPr>
        <p:spPr>
          <a:xfrm>
            <a:off x="2643188" y="4613878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splosione 2 23"/>
          <p:cNvSpPr/>
          <p:nvPr/>
        </p:nvSpPr>
        <p:spPr>
          <a:xfrm>
            <a:off x="4357687" y="3795712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splosione 2 24"/>
          <p:cNvSpPr/>
          <p:nvPr/>
        </p:nvSpPr>
        <p:spPr>
          <a:xfrm>
            <a:off x="4256443" y="3286125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splosione 2 30"/>
          <p:cNvSpPr/>
          <p:nvPr/>
        </p:nvSpPr>
        <p:spPr>
          <a:xfrm>
            <a:off x="6500813" y="4514192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splosione 2 31"/>
          <p:cNvSpPr/>
          <p:nvPr/>
        </p:nvSpPr>
        <p:spPr>
          <a:xfrm>
            <a:off x="2842720" y="4233535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26" grpId="0" animBg="1"/>
      <p:bldP spid="27" grpId="0" animBg="1"/>
      <p:bldP spid="28" grpId="0" animBg="1"/>
      <p:bldP spid="24" grpId="0" animBg="1"/>
      <p:bldP spid="25" grpId="0" animBg="1"/>
      <p:bldP spid="31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1285875" y="2500313"/>
            <a:ext cx="6715125" cy="33575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15063" y="1500188"/>
            <a:ext cx="642937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86250" y="1428750"/>
            <a:ext cx="642938" cy="385762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86250" y="1414407"/>
            <a:ext cx="642938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71750" y="1500188"/>
            <a:ext cx="642938" cy="3857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57250" y="46038"/>
            <a:ext cx="731963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filiera 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acqua naturale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uranio arricchito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3071813" y="3071813"/>
            <a:ext cx="714375" cy="7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857500" y="3714750"/>
            <a:ext cx="9286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2786063" y="3857625"/>
            <a:ext cx="785812" cy="285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3786187" y="4075813"/>
            <a:ext cx="592521" cy="2898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2714625" y="4857751"/>
            <a:ext cx="1071563" cy="14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5429250" y="3143251"/>
            <a:ext cx="1214438" cy="1717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losione 2 27"/>
          <p:cNvSpPr/>
          <p:nvPr/>
        </p:nvSpPr>
        <p:spPr>
          <a:xfrm>
            <a:off x="6500813" y="2928938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Connettore 1 28"/>
          <p:cNvCxnSpPr>
            <a:endCxn id="34" idx="1"/>
          </p:cNvCxnSpPr>
          <p:nvPr/>
        </p:nvCxnSpPr>
        <p:spPr>
          <a:xfrm flipV="1">
            <a:off x="4581525" y="3615926"/>
            <a:ext cx="818177" cy="394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500688" y="4643438"/>
            <a:ext cx="1143000" cy="7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losione 2 20"/>
          <p:cNvSpPr/>
          <p:nvPr/>
        </p:nvSpPr>
        <p:spPr>
          <a:xfrm>
            <a:off x="2907917" y="2857500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splosione 2 21"/>
          <p:cNvSpPr/>
          <p:nvPr/>
        </p:nvSpPr>
        <p:spPr>
          <a:xfrm>
            <a:off x="2786063" y="3550526"/>
            <a:ext cx="214312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splosione 2 22"/>
          <p:cNvSpPr/>
          <p:nvPr/>
        </p:nvSpPr>
        <p:spPr>
          <a:xfrm>
            <a:off x="2643188" y="4613878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splosione 2 23"/>
          <p:cNvSpPr/>
          <p:nvPr/>
        </p:nvSpPr>
        <p:spPr>
          <a:xfrm>
            <a:off x="4357687" y="3795712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splosione 2 30"/>
          <p:cNvSpPr/>
          <p:nvPr/>
        </p:nvSpPr>
        <p:spPr>
          <a:xfrm>
            <a:off x="6500813" y="4514192"/>
            <a:ext cx="285750" cy="4286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3678175" y="2000270"/>
            <a:ext cx="216024" cy="33123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702" y="1945477"/>
            <a:ext cx="24386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642938"/>
            <a:ext cx="852963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6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ressurizedWaterReactor_i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" y="1071546"/>
            <a:ext cx="8972611" cy="46434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15206" y="1142984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786710" y="4714884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2/3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04143"/>
            <a:ext cx="8165463" cy="5917332"/>
          </a:xfrm>
          <a:prstGeom prst="rect">
            <a:avLst/>
          </a:prstGeom>
        </p:spPr>
      </p:pic>
      <p:pic>
        <p:nvPicPr>
          <p:cNvPr id="2050" name="Picture 2" descr="Power Reactor Information System (PRI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International Conference on Radiation Safety: Improving Radiation  Protection in Pract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-23390"/>
            <a:ext cx="1691680" cy="9473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229596" y="5733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260648"/>
            <a:ext cx="8858515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Nel 2050 i consumi elettrici raddoppieranno e arriveranno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da 3.500 GW a circa 7500 GW. </a:t>
            </a:r>
          </a:p>
          <a:p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L’incremento medio è quindi di 160 </a:t>
            </a:r>
            <a:r>
              <a:rPr lang="it-IT" sz="2400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GWe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/anno, pari a</a:t>
            </a: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120 reattori nucleari all’anno.</a:t>
            </a:r>
          </a:p>
          <a:p>
            <a:endParaRPr lang="it-IT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Il ritmo attuale è di 5-10 reattori nuovi/anno,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 l’incremento è minore se si tiene conto dei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reattori dismessi ogni anno. </a:t>
            </a:r>
          </a:p>
          <a:p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it-IT" sz="32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Il nucleare non può risolvere </a:t>
            </a:r>
          </a:p>
          <a:p>
            <a:r>
              <a:rPr lang="it-IT" sz="32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i problemi energetici ma </a:t>
            </a:r>
          </a:p>
          <a:p>
            <a:r>
              <a:rPr lang="it-IT" sz="3200" b="1" dirty="0">
                <a:solidFill>
                  <a:srgbClr val="6600FF"/>
                </a:solidFill>
                <a:latin typeface="Comic Sans MS" panose="030F0702030302020204" pitchFamily="66" charset="0"/>
              </a:rPr>
              <a:t>p</a:t>
            </a:r>
            <a:r>
              <a:rPr lang="it-IT" sz="32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uò esserne solo una componente (5-10%)</a:t>
            </a:r>
          </a:p>
          <a:p>
            <a:endParaRPr lang="it-IT" sz="2400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  <a:p>
            <a:endParaRPr lang="it-IT" sz="2400" b="1" dirty="0" smtClean="0">
              <a:solidFill>
                <a:srgbClr val="66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b="1" dirty="0" smtClean="0">
                <a:latin typeface="Comic Sans MS" panose="030F0702030302020204" pitchFamily="66" charset="0"/>
              </a:rPr>
              <a:t>E in Italia?</a:t>
            </a:r>
          </a:p>
        </p:txBody>
      </p:sp>
    </p:spTree>
    <p:extLst>
      <p:ext uri="{BB962C8B-B14F-4D97-AF65-F5344CB8AC3E}">
        <p14:creationId xmlns:p14="http://schemas.microsoft.com/office/powerpoint/2010/main" val="16633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116632"/>
            <a:ext cx="8313494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Italia n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el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2050 i consumi elettrici incrementeranno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Del 70% e arriveranno dagli attuali 320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500-600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it-IT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TWh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/anno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 potenze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richieste sono quindi di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circa 60 GW.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L’incremento medio è quindi di 1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GWe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/anno, pari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1 reattore all’anno e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un parco di 25 reattori nel 2050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Ma l’Italia intende coprire il fabbisogno solo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fotovoltaico ed eolico.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Quello che manca è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la riserva continua per coprire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l’intermittenza. Quanto? Questo dato attualmente MANCA!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baseline="0" dirty="0" smtClean="0">
                <a:latin typeface="Comic Sans MS" panose="030F0702030302020204" pitchFamily="66" charset="0"/>
              </a:rPr>
              <a:t>Alcuni studi stimano una</a:t>
            </a:r>
            <a:r>
              <a:rPr lang="it-IT" sz="2000" b="1" dirty="0" smtClean="0">
                <a:latin typeface="Comic Sans MS" panose="030F0702030302020204" pitchFamily="66" charset="0"/>
              </a:rPr>
              <a:t> </a:t>
            </a:r>
            <a:r>
              <a:rPr lang="it-IT" sz="2000" b="1" baseline="0" dirty="0" smtClean="0">
                <a:latin typeface="Comic Sans MS" panose="030F0702030302020204" pitchFamily="66" charset="0"/>
              </a:rPr>
              <a:t>potenza continua di riserva 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20-30 GW.</a:t>
            </a: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</a:rPr>
              <a:t>Un parco di 10-15 reattori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</a:rPr>
              <a:t> (10-15 GW) da costruire in 25 anni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p</a:t>
            </a:r>
            <a:r>
              <a:rPr lang="it-IT" sz="2000" b="1" baseline="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otrebbe</a:t>
            </a:r>
            <a:r>
              <a:rPr lang="it-IT" sz="20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 coprire parte del </a:t>
            </a:r>
            <a:r>
              <a:rPr lang="it-IT" sz="2000" b="1" dirty="0" err="1" smtClean="0">
                <a:solidFill>
                  <a:srgbClr val="6600FF"/>
                </a:solidFill>
                <a:latin typeface="Comic Sans MS" panose="030F0702030302020204" pitchFamily="66" charset="0"/>
              </a:rPr>
              <a:t>fabbisgno</a:t>
            </a:r>
            <a:r>
              <a:rPr lang="it-IT" sz="20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E’ realistico?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44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Estimated </a:t>
            </a:r>
            <a:r>
              <a:rPr lang="en-US" sz="2800" b="1" dirty="0" err="1">
                <a:solidFill>
                  <a:srgbClr val="FF0000"/>
                </a:solidFill>
              </a:rPr>
              <a:t>levelized</a:t>
            </a:r>
            <a:r>
              <a:rPr lang="en-US" sz="2800" b="1" dirty="0">
                <a:solidFill>
                  <a:srgbClr val="FF0000"/>
                </a:solidFill>
              </a:rPr>
              <a:t> capital costs of electricity for new power plants in the United States with operation start in 2028, by energy </a:t>
            </a:r>
            <a:r>
              <a:rPr lang="en-US" sz="2800" b="1" dirty="0" smtClean="0">
                <a:solidFill>
                  <a:srgbClr val="FF0000"/>
                </a:solidFill>
              </a:rPr>
              <a:t>source (</a:t>
            </a:r>
            <a:r>
              <a:rPr lang="en-US" sz="2800" b="1" dirty="0" err="1" smtClean="0">
                <a:solidFill>
                  <a:srgbClr val="FF0000"/>
                </a:solidFill>
              </a:rPr>
              <a:t>fonte</a:t>
            </a:r>
            <a:r>
              <a:rPr lang="en-US" sz="2800" b="1" dirty="0" smtClean="0">
                <a:solidFill>
                  <a:srgbClr val="FF0000"/>
                </a:solidFill>
              </a:rPr>
              <a:t> STATISTA)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9" y="1412776"/>
            <a:ext cx="7199847" cy="55613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444208" y="2708920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$/MWh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91264" cy="620712"/>
          </a:xfrm>
        </p:spPr>
        <p:txBody>
          <a:bodyPr>
            <a:normAutofit fontScale="90000"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 kWh (3.6 10</a:t>
            </a:r>
            <a:r>
              <a:rPr lang="it-IT" sz="40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</a:t>
            </a: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J) 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 descr="Foto gratuita di alcol, bevanda, &lt;strong&gt;bicchiere&lt;/strong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74"/>
            <a:ext cx="1674151" cy="23977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35696" y="1052736"/>
            <a:ext cx="27045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90-120g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Benzina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grasso animale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carbone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magine 9" descr="L'alternativa green alle &lt;strong&gt;batterie&lt;/strong&gt; &lt;strong&gt;al&lt;/strong&gt; &lt;strong&gt;litio&lt;/strong&gt; viene da erba medica e resin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60" y="977533"/>
            <a:ext cx="3292446" cy="172853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100392" y="1353454"/>
            <a:ext cx="87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kg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22" y="3890736"/>
            <a:ext cx="1046376" cy="76454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835696" y="3275399"/>
            <a:ext cx="2233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 g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idrogeno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370 L</a:t>
            </a:r>
            <a:endParaRPr kumimoji="0" lang="it-IT" sz="24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 g metano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100 L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4" name="Immagine 13" descr="Uranium | Marcin Wichary | Flick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2989128"/>
            <a:ext cx="2514870" cy="167494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109874" y="289052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mg uranio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naturale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01482" y="5273861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0.3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legna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520180" y="4845059"/>
            <a:ext cx="1732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Celle solari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 1 ora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9" name="Immagine 18" descr="Fotovoltaico... al Gusto di Mirtill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88" y="4911885"/>
            <a:ext cx="3373832" cy="168691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77269" y="3740093"/>
            <a:ext cx="2008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0.3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 uranio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arricchito 5%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AutoShape 2" descr="bidone carrellato monocolore 240 litri per raccolta differenziata - verde scu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500" y="3058687"/>
            <a:ext cx="1123950" cy="17335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07" y="4911885"/>
            <a:ext cx="1678060" cy="16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8196" name="Picture 4" descr="https://upload.wikimedia.org/wikipedia/commons/thumb/a/af/20201019_Levelized_Cost_of_Energy_%28LCOE%2C_Lazard%29_-_renewable_energy.svg/1024px-20201019_Levelized_Cost_of_Energy_%28LCOE%2C_Lazard%29_-_renewable_energ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" y="14028"/>
            <a:ext cx="7166564" cy="403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1/12/2010-_Cost_of_renewable_energy_-_IRENA.svg/800px-2010-_Cost_of_renewable_energy_-_IREN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11" y="4045220"/>
            <a:ext cx="3719567" cy="27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futuro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7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5" y="332656"/>
            <a:ext cx="9016765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14300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fonte energetica più importante: la </a:t>
            </a:r>
            <a:r>
              <a:rPr lang="it-IT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efficienza energetica</a:t>
            </a:r>
            <a:endParaRPr 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1224136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 smtClean="0">
                <a:latin typeface="Comic Sans MS" pitchFamily="66" charset="0"/>
              </a:rPr>
              <a:t>L’idea è </a:t>
            </a:r>
            <a:r>
              <a:rPr lang="it-IT" sz="2800" b="1" dirty="0" smtClean="0">
                <a:solidFill>
                  <a:srgbClr val="CC6600"/>
                </a:solidFill>
                <a:latin typeface="Comic Sans MS" pitchFamily="66" charset="0"/>
              </a:rPr>
              <a:t>non solo </a:t>
            </a:r>
            <a:r>
              <a:rPr lang="it-IT" sz="2800" b="1" dirty="0" smtClean="0">
                <a:latin typeface="Comic Sans MS" pitchFamily="66" charset="0"/>
              </a:rPr>
              <a:t>ottimizzare la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produzione di energia</a:t>
            </a:r>
            <a:r>
              <a:rPr lang="it-IT" sz="2800" b="1" dirty="0" smtClean="0">
                <a:latin typeface="Comic Sans MS" pitchFamily="66" charset="0"/>
              </a:rPr>
              <a:t>, </a:t>
            </a:r>
            <a:r>
              <a:rPr lang="it-IT" sz="2800" b="1" dirty="0" smtClean="0">
                <a:solidFill>
                  <a:srgbClr val="CC6600"/>
                </a:solidFill>
                <a:latin typeface="Comic Sans MS" pitchFamily="66" charset="0"/>
              </a:rPr>
              <a:t>ma anche  </a:t>
            </a:r>
            <a:r>
              <a:rPr lang="it-IT" sz="2800" b="1" dirty="0" smtClean="0">
                <a:latin typeface="Comic Sans MS" pitchFamily="66" charset="0"/>
              </a:rPr>
              <a:t>ottimizzare il 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consumo energetico</a:t>
            </a:r>
            <a:endParaRPr lang="it-IT" sz="2800" b="1" dirty="0" smtClean="0">
              <a:latin typeface="Comic Sans MS" pitchFamily="66" charset="0"/>
            </a:endParaRPr>
          </a:p>
          <a:p>
            <a:pPr>
              <a:buNone/>
            </a:pPr>
            <a:endParaRPr lang="en-US" b="1" dirty="0">
              <a:latin typeface="Comic Sans MS" pitchFamily="66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53</a:t>
            </a:fld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93" y="2420889"/>
            <a:ext cx="2888343" cy="245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00" y="2095759"/>
            <a:ext cx="858308" cy="114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956" y="3326250"/>
            <a:ext cx="5869288" cy="1062369"/>
          </a:xfrm>
          <a:prstGeom prst="rect">
            <a:avLst/>
          </a:prstGeom>
        </p:spPr>
      </p:pic>
      <p:pic>
        <p:nvPicPr>
          <p:cNvPr id="9" name="Picture 2" descr="https://luce-gas.it/sites/default/files/images/pompe-di-calo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28465"/>
            <a:ext cx="347164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50138" y="2646600"/>
            <a:ext cx="103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Inverter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51702" y="5327996"/>
            <a:ext cx="1188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Pompe di</a:t>
            </a:r>
          </a:p>
          <a:p>
            <a:r>
              <a:rPr lang="it-IT" sz="2000" b="1" dirty="0" smtClean="0"/>
              <a:t>calore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2505495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LED</a:t>
            </a:r>
            <a:endParaRPr lang="it-IT" sz="24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164288" y="5517232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30%</a:t>
            </a:r>
            <a:endParaRPr lang="it-IT" sz="2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350662" y="2407051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14%</a:t>
            </a:r>
            <a:endParaRPr lang="it-IT" sz="2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15230" y="4868319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dirty="0"/>
              <a:t>1</a:t>
            </a:r>
            <a:r>
              <a:rPr lang="it-IT" sz="2800" dirty="0" smtClean="0"/>
              <a:t>0%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766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7456" y="0"/>
            <a:ext cx="8229600" cy="764704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Pompe di calore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54</a:t>
            </a:fld>
            <a:endParaRPr lang="it-IT"/>
          </a:p>
        </p:txBody>
      </p:sp>
      <p:pic>
        <p:nvPicPr>
          <p:cNvPr id="344066" name="Picture 2" descr="https://luce-gas.it/sites/default/files/images/pompe-di-cal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34" y="764704"/>
            <a:ext cx="347164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69488" y="2780928"/>
            <a:ext cx="84655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aspira il fluido refrigerante attraverso </a:t>
            </a:r>
            <a:r>
              <a:rPr lang="it-IT" sz="2000" dirty="0" smtClean="0">
                <a:latin typeface="Arial" panose="020B0604020202020204" pitchFamily="34" charset="0"/>
              </a:rPr>
              <a:t>l'evaporatore 3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dove il fluido stesso 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evapora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 a bassa pressione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</a:rPr>
              <a:t>assorbendo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 calore, lo comprime 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in 4 e 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lo spinge all'interno del </a:t>
            </a:r>
            <a:r>
              <a:rPr lang="it-IT" sz="2000" dirty="0" smtClean="0">
                <a:latin typeface="Arial" panose="020B0604020202020204" pitchFamily="34" charset="0"/>
              </a:rPr>
              <a:t>condensatore</a:t>
            </a:r>
            <a:r>
              <a:rPr lang="it-IT" sz="2000" dirty="0" smtClean="0">
                <a:solidFill>
                  <a:srgbClr val="0645AD"/>
                </a:solidFill>
                <a:latin typeface="Arial" panose="020B0604020202020204" pitchFamily="34" charset="0"/>
              </a:rPr>
              <a:t> 1</a:t>
            </a:r>
            <a:r>
              <a:rPr lang="it-IT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202122"/>
                </a:solidFill>
                <a:latin typeface="Arial" panose="020B0604020202020204" pitchFamily="34" charset="0"/>
              </a:rPr>
              <a:t>dove 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il fluido 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condensa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 ad alta pressione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 rilasciando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il calore assorbito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573342" y="1560949"/>
            <a:ext cx="11396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esterno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68593" y="1560948"/>
            <a:ext cx="109857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interno</a:t>
            </a:r>
            <a:endParaRPr lang="it-IT" sz="2400" dirty="0"/>
          </a:p>
        </p:txBody>
      </p:sp>
      <p:sp>
        <p:nvSpPr>
          <p:cNvPr id="8" name="Rettangolo 7"/>
          <p:cNvSpPr/>
          <p:nvPr/>
        </p:nvSpPr>
        <p:spPr>
          <a:xfrm>
            <a:off x="369488" y="4196987"/>
            <a:ext cx="84655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</a:rPr>
              <a:t>COP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it-IT" sz="2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</a:t>
            </a:r>
            <a:r>
              <a:rPr lang="it-IT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oefficient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O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f </a:t>
            </a: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P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erformance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) pari a 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3-4 indica 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che per ogni kWh di energia elettrica consumata, la pompa di calore movimenta calore pari a 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3-4 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kWh da o verso la sorgente di interesse</a:t>
            </a:r>
            <a:r>
              <a:rPr lang="it-IT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(stufa elettrica: COP=1)</a:t>
            </a:r>
          </a:p>
          <a:p>
            <a:endParaRPr lang="it-IT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sz="2800" dirty="0" smtClean="0">
                <a:latin typeface="Arial" panose="020B0604020202020204" pitchFamily="34" charset="0"/>
              </a:rPr>
              <a:t>Impianto tradizionale a metano:24 kW.  </a:t>
            </a:r>
          </a:p>
          <a:p>
            <a:r>
              <a:rPr lang="it-IT" sz="2800" dirty="0" smtClean="0">
                <a:latin typeface="Arial" panose="020B0604020202020204" pitchFamily="34" charset="0"/>
              </a:rPr>
              <a:t>Pompa di Calore  8 kW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335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55</a:t>
            </a:fld>
            <a:endParaRPr lang="it-IT"/>
          </a:p>
        </p:txBody>
      </p:sp>
      <p:pic>
        <p:nvPicPr>
          <p:cNvPr id="9218" name="Picture 2" descr="https://www.ispionline.it/sites/default/files/telegram-08.1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2438"/>
            <a:ext cx="6346032" cy="63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s8sh4"/>
          <p:cNvGraphicFramePr>
            <a:graphicFrameLocks noGrp="1"/>
          </p:cNvGraphicFramePr>
          <p:nvPr>
            <p:ph type="chart" sz="quarter" idx="12"/>
            <p:extLst/>
          </p:nvPr>
        </p:nvGraphicFramePr>
        <p:xfrm>
          <a:off x="643365" y="2093575"/>
          <a:ext cx="2651760" cy="334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" y="1714224"/>
            <a:ext cx="2512060" cy="417326"/>
          </a:xfrm>
        </p:spPr>
        <p:txBody>
          <a:bodyPr lIns="0" tIns="0" rIns="0" bIns="0" anchor="b" anchorCtr="0"/>
          <a:lstStyle/>
          <a:p>
            <a:r>
              <a:rPr lang="en-US" b="1" dirty="0" smtClean="0"/>
              <a:t>World energy consumption</a:t>
            </a:r>
          </a:p>
          <a:p>
            <a:r>
              <a:rPr lang="en-US" sz="1100" dirty="0"/>
              <a:t>quadrillion British thermal units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93705" y="590570"/>
            <a:ext cx="8001000" cy="5854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y </a:t>
            </a:r>
            <a:r>
              <a:rPr lang="en-US" sz="2400" dirty="0"/>
              <a:t>2050, global energy use increases nearly 50%, driven by non-OECD economic growth and population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0C5C9-96E0-47EC-B500-37C5FE28463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8" name="s20sh4"/>
          <p:cNvGraphicFramePr>
            <a:graphicFrameLocks/>
          </p:cNvGraphicFramePr>
          <p:nvPr>
            <p:extLst/>
          </p:nvPr>
        </p:nvGraphicFramePr>
        <p:xfrm>
          <a:off x="3337560" y="2177722"/>
          <a:ext cx="2603500" cy="3162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337560" y="1777068"/>
            <a:ext cx="3195256" cy="350851"/>
          </a:xfrm>
        </p:spPr>
        <p:txBody>
          <a:bodyPr vert="horz" lIns="0" tIns="0" rIns="0" bIns="0" rtlCol="0" anchor="b" anchorCtr="0"/>
          <a:lstStyle/>
          <a:p>
            <a:pPr>
              <a:spcBef>
                <a:spcPts val="288"/>
              </a:spcBef>
            </a:pPr>
            <a:r>
              <a:rPr lang="en-US" sz="1200" b="1" i="0" dirty="0">
                <a:solidFill>
                  <a:schemeClr val="tx1"/>
                </a:solidFill>
              </a:rPr>
              <a:t>World gross domestic product (GDP)</a:t>
            </a:r>
          </a:p>
          <a:p>
            <a:pPr>
              <a:spcBef>
                <a:spcPts val="288"/>
              </a:spcBef>
            </a:pPr>
            <a:r>
              <a:rPr lang="en-US" sz="1100" i="0" dirty="0">
                <a:solidFill>
                  <a:schemeClr val="tx1"/>
                </a:solidFill>
              </a:rPr>
              <a:t>trillion 2015 dollars, purchasing power parity </a:t>
            </a:r>
            <a:r>
              <a:rPr lang="en-US" sz="1100" dirty="0"/>
              <a:t>(PPP)</a:t>
            </a:r>
          </a:p>
        </p:txBody>
      </p:sp>
      <p:graphicFrame>
        <p:nvGraphicFramePr>
          <p:cNvPr id="11" name="s26sh3"/>
          <p:cNvGraphicFramePr>
            <a:graphicFrameLocks/>
          </p:cNvGraphicFramePr>
          <p:nvPr>
            <p:extLst/>
          </p:nvPr>
        </p:nvGraphicFramePr>
        <p:xfrm>
          <a:off x="5835538" y="2149038"/>
          <a:ext cx="2859167" cy="316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87027" y="1751668"/>
            <a:ext cx="1773405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billion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7187" y="2805352"/>
            <a:ext cx="831850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non-OECD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953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OECD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4277" y="2583725"/>
            <a:ext cx="876300" cy="1569660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non-OECD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9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OECD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04854" y="2247724"/>
            <a:ext cx="0" cy="278195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"/>
          <p:cNvSpPr txBox="1"/>
          <p:nvPr/>
        </p:nvSpPr>
        <p:spPr>
          <a:xfrm>
            <a:off x="3609218" y="2247724"/>
            <a:ext cx="494447" cy="3313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history   projections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6310407" y="2219138"/>
            <a:ext cx="494447" cy="3313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history   projections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-5938" y="5290807"/>
            <a:ext cx="914993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kern="0" dirty="0" smtClean="0">
                <a:solidFill>
                  <a:prstClr val="black"/>
                </a:solidFill>
                <a:latin typeface="Calibri"/>
              </a:rPr>
              <a:t>OECD: (OCSE) Tutti i paesi industrializzati</a:t>
            </a:r>
          </a:p>
          <a:p>
            <a:pPr>
              <a:defRPr/>
            </a:pPr>
            <a:r>
              <a:rPr lang="it-IT" sz="2000" b="1" kern="0" dirty="0" smtClean="0">
                <a:solidFill>
                  <a:prstClr val="black"/>
                </a:solidFill>
                <a:latin typeface="Calibri"/>
              </a:rPr>
              <a:t>Tranne  CINA, INDIA, BRASILE….. I paesi non OCSE  raddoppieranno i consumi nei prossimi 30 anni Tasso medio di sviluppo 2.5%</a:t>
            </a:r>
            <a:endParaRPr lang="it-IT" sz="2000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7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763688" y="3445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Disparità energetiche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3" y="1019637"/>
            <a:ext cx="9068590" cy="570183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33422" y="57087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https://ourworldindata.org/grapher/per-capita-energy-use</a:t>
            </a:r>
          </a:p>
        </p:txBody>
      </p:sp>
    </p:spTree>
    <p:extLst>
      <p:ext uri="{BB962C8B-B14F-4D97-AF65-F5344CB8AC3E}">
        <p14:creationId xmlns:p14="http://schemas.microsoft.com/office/powerpoint/2010/main" val="28811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7138" name="Picture 2" descr="https://upload.wikimedia.org/wikipedia/commons/1/15/World_fossil_carbon_dioxide_emissions_six_top_countries_and_confeder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" y="260648"/>
            <a:ext cx="89739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18sh4"/>
          <p:cNvGraphicFramePr>
            <a:graphicFrameLocks/>
          </p:cNvGraphicFramePr>
          <p:nvPr>
            <p:extLst/>
          </p:nvPr>
        </p:nvGraphicFramePr>
        <p:xfrm>
          <a:off x="685800" y="2149476"/>
          <a:ext cx="3931920" cy="316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"/>
          <p:cNvSpPr txBox="1"/>
          <p:nvPr/>
        </p:nvSpPr>
        <p:spPr>
          <a:xfrm>
            <a:off x="3406926" y="2149475"/>
            <a:ext cx="1109121" cy="26731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petroleum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other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renewables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D73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6D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gas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D73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7220" y="5595736"/>
            <a:ext cx="8001000" cy="20574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aseline="30000" dirty="0" smtClean="0"/>
              <a:t>1</a:t>
            </a:r>
            <a:r>
              <a:rPr lang="en-US" dirty="0" smtClean="0"/>
              <a:t> Includes biofuels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aseline="30000" dirty="0" smtClean="0"/>
              <a:t>2</a:t>
            </a:r>
            <a:r>
              <a:rPr lang="en-US" dirty="0" smtClean="0"/>
              <a:t> Electricity </a:t>
            </a:r>
            <a:r>
              <a:rPr lang="en-US" dirty="0"/>
              <a:t>generation from renewable sources </a:t>
            </a:r>
            <a:r>
              <a:rPr lang="en-US" dirty="0" smtClean="0"/>
              <a:t>is </a:t>
            </a:r>
            <a:r>
              <a:rPr lang="en-US" dirty="0"/>
              <a:t>converted to Btu at a rate </a:t>
            </a:r>
            <a:r>
              <a:rPr lang="en-US" dirty="0" smtClean="0"/>
              <a:t>of 8,124 Btu/kWh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84127" y="1312783"/>
            <a:ext cx="3931920" cy="341474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buFontTx/>
              <a:buNone/>
            </a:pPr>
            <a:r>
              <a:rPr lang="en-US" sz="2000" b="1" dirty="0" smtClean="0"/>
              <a:t>Total energy (QBTU)</a:t>
            </a:r>
            <a:endParaRPr lang="en-US" sz="2000" dirty="0"/>
          </a:p>
        </p:txBody>
      </p:sp>
      <p:sp>
        <p:nvSpPr>
          <p:cNvPr id="15" name="TextBox 1"/>
          <p:cNvSpPr txBox="1"/>
          <p:nvPr/>
        </p:nvSpPr>
        <p:spPr>
          <a:xfrm>
            <a:off x="1103106" y="2196761"/>
            <a:ext cx="1662915" cy="29807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 projections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726" y="251839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0216" y="268785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</p:txBody>
      </p:sp>
      <p:graphicFrame>
        <p:nvGraphicFramePr>
          <p:cNvPr id="20" name="World net electricity generation by fuel (line)"/>
          <p:cNvGraphicFramePr>
            <a:graphicFrameLocks/>
          </p:cNvGraphicFramePr>
          <p:nvPr>
            <p:extLst/>
          </p:nvPr>
        </p:nvGraphicFramePr>
        <p:xfrm>
          <a:off x="5352715" y="2254739"/>
          <a:ext cx="3395749" cy="304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5442798" y="1177817"/>
            <a:ext cx="3350747" cy="739015"/>
          </a:xfrm>
          <a:prstGeom prst="rect">
            <a:avLst/>
          </a:prstGeom>
        </p:spPr>
        <p:txBody>
          <a:bodyPr lIns="0"/>
          <a:lstStyle/>
          <a:p>
            <a:pPr marL="0" indent="0">
              <a:buNone/>
            </a:pPr>
            <a:r>
              <a:rPr lang="en-US" sz="2000" b="1" dirty="0" smtClean="0"/>
              <a:t>Electric energy </a:t>
            </a:r>
          </a:p>
          <a:p>
            <a:pPr marL="0" indent="0">
              <a:buNone/>
            </a:pPr>
            <a:r>
              <a:rPr lang="en-US" sz="2000" b="1" dirty="0" smtClean="0"/>
              <a:t>(25.000   </a:t>
            </a:r>
            <a:r>
              <a:rPr lang="en-US" sz="2000" b="1" dirty="0" err="1" smtClean="0"/>
              <a:t>TWh</a:t>
            </a:r>
            <a:r>
              <a:rPr lang="en-US" sz="2000" b="1" dirty="0" smtClean="0"/>
              <a:t>)</a:t>
            </a:r>
          </a:p>
        </p:txBody>
      </p:sp>
      <p:sp>
        <p:nvSpPr>
          <p:cNvPr id="22" name="TextBox 14"/>
          <p:cNvSpPr txBox="1"/>
          <p:nvPr/>
        </p:nvSpPr>
        <p:spPr>
          <a:xfrm>
            <a:off x="5597032" y="2271993"/>
            <a:ext cx="213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history    projections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8309981" y="2313192"/>
            <a:ext cx="83402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70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natural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953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hydro-electric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nuclear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other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469" y="2832610"/>
            <a:ext cx="6463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4%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645749" y="2924944"/>
            <a:ext cx="646331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arentesi graffa aperta 10"/>
          <p:cNvSpPr/>
          <p:nvPr/>
        </p:nvSpPr>
        <p:spPr>
          <a:xfrm>
            <a:off x="5215525" y="4598344"/>
            <a:ext cx="239308" cy="448561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45249" y="123975"/>
            <a:ext cx="8001000" cy="429891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Consumo di energia totale nel mondo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311759" y="628552"/>
            <a:ext cx="232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 QBTU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=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293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TWh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88410" y="1662574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170.000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TWh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580 QBTU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550087" y="6206736"/>
            <a:ext cx="3711337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Information Administration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Energy Outlook 2021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3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" y="352976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filastrocca dei Multipli  </a:t>
            </a:r>
          </a:p>
          <a:p>
            <a:pPr algn="ctr"/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kilo-Mega-Giga-</a:t>
            </a:r>
            <a:r>
              <a:rPr lang="it-IT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Tera</a:t>
            </a:r>
            <a:endParaRPr lang="it-IT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sz="2400" dirty="0" smtClean="0">
                <a:latin typeface="Comic Sans MS" pitchFamily="66" charset="0"/>
              </a:rPr>
              <a:t>Potenza installata                               energia consumata</a:t>
            </a:r>
          </a:p>
          <a:p>
            <a:endParaRPr lang="it-IT" sz="2400" dirty="0" smtClean="0">
              <a:latin typeface="Comic Sans MS" pitchFamily="66" charset="0"/>
            </a:endParaRPr>
          </a:p>
          <a:p>
            <a:r>
              <a:rPr lang="it-IT" sz="2400" b="1" dirty="0">
                <a:solidFill>
                  <a:srgbClr val="CC6600"/>
                </a:solidFill>
                <a:latin typeface="Comic Sans MS" pitchFamily="66" charset="0"/>
              </a:rPr>
              <a:t>k</a:t>
            </a:r>
            <a:r>
              <a:rPr lang="it-IT" sz="2400" b="1" dirty="0" smtClean="0">
                <a:solidFill>
                  <a:srgbClr val="CC6600"/>
                </a:solidFill>
                <a:latin typeface="Comic Sans MS" pitchFamily="66" charset="0"/>
              </a:rPr>
              <a:t>ilo</a:t>
            </a:r>
            <a:r>
              <a:rPr lang="it-IT" sz="2400" dirty="0" smtClean="0">
                <a:latin typeface="Comic Sans MS" pitchFamily="66" charset="0"/>
              </a:rPr>
              <a:t> Watt    kW    1 000  Watt          </a:t>
            </a:r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kilo</a:t>
            </a:r>
            <a:r>
              <a:rPr lang="it-IT" sz="2400" dirty="0" err="1" smtClean="0">
                <a:latin typeface="Comic Sans MS" pitchFamily="66" charset="0"/>
              </a:rPr>
              <a:t>Watthora</a:t>
            </a:r>
            <a:r>
              <a:rPr lang="it-IT" sz="2400" dirty="0" smtClean="0">
                <a:latin typeface="Comic Sans MS" pitchFamily="66" charset="0"/>
              </a:rPr>
              <a:t>     kWh                                                     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              </a:t>
            </a:r>
          </a:p>
          <a:p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Mega</a:t>
            </a:r>
            <a:r>
              <a:rPr lang="it-IT" sz="2400" dirty="0" err="1" smtClean="0">
                <a:latin typeface="Comic Sans MS" pitchFamily="66" charset="0"/>
              </a:rPr>
              <a:t>Watt</a:t>
            </a:r>
            <a:r>
              <a:rPr lang="it-IT" sz="2400" dirty="0" smtClean="0">
                <a:latin typeface="Comic Sans MS" pitchFamily="66" charset="0"/>
              </a:rPr>
              <a:t>  MW   1 000  kW            </a:t>
            </a:r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Mega</a:t>
            </a:r>
            <a:r>
              <a:rPr lang="it-IT" sz="2400" dirty="0" err="1" smtClean="0">
                <a:latin typeface="Comic Sans MS" pitchFamily="66" charset="0"/>
              </a:rPr>
              <a:t>Watthora</a:t>
            </a:r>
            <a:r>
              <a:rPr lang="it-IT" sz="2400" dirty="0" smtClean="0">
                <a:latin typeface="Comic Sans MS" pitchFamily="66" charset="0"/>
              </a:rPr>
              <a:t>    MWh</a:t>
            </a:r>
          </a:p>
          <a:p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Giga</a:t>
            </a:r>
            <a:r>
              <a:rPr lang="it-IT" sz="2400" dirty="0" err="1" smtClean="0">
                <a:latin typeface="Comic Sans MS" pitchFamily="66" charset="0"/>
              </a:rPr>
              <a:t>Watt</a:t>
            </a:r>
            <a:r>
              <a:rPr lang="it-IT" sz="2400" dirty="0" smtClean="0">
                <a:latin typeface="Comic Sans MS" pitchFamily="66" charset="0"/>
              </a:rPr>
              <a:t>   GW     1 000  </a:t>
            </a:r>
            <a:r>
              <a:rPr lang="it-IT" sz="2400" dirty="0" err="1" smtClean="0">
                <a:latin typeface="Comic Sans MS" pitchFamily="66" charset="0"/>
              </a:rPr>
              <a:t>Mw</a:t>
            </a:r>
            <a:r>
              <a:rPr lang="it-IT" sz="2400" dirty="0" smtClean="0">
                <a:latin typeface="Comic Sans MS" pitchFamily="66" charset="0"/>
              </a:rPr>
              <a:t>            </a:t>
            </a:r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Giga</a:t>
            </a:r>
            <a:r>
              <a:rPr lang="it-IT" sz="2400" dirty="0" err="1" smtClean="0">
                <a:latin typeface="Comic Sans MS" pitchFamily="66" charset="0"/>
              </a:rPr>
              <a:t>Watthora</a:t>
            </a:r>
            <a:r>
              <a:rPr lang="it-IT" sz="2400" dirty="0" smtClean="0">
                <a:latin typeface="Comic Sans MS" pitchFamily="66" charset="0"/>
              </a:rPr>
              <a:t>     </a:t>
            </a:r>
            <a:r>
              <a:rPr lang="it-IT" sz="2400" dirty="0" err="1" smtClean="0">
                <a:latin typeface="Comic Sans MS" pitchFamily="66" charset="0"/>
              </a:rPr>
              <a:t>GWh</a:t>
            </a:r>
            <a:endParaRPr lang="it-IT" sz="2400" dirty="0" smtClean="0">
              <a:latin typeface="Comic Sans MS" pitchFamily="66" charset="0"/>
            </a:endParaRPr>
          </a:p>
          <a:p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Tera</a:t>
            </a:r>
            <a:r>
              <a:rPr lang="it-IT" sz="2400" dirty="0" err="1" smtClean="0">
                <a:latin typeface="Comic Sans MS" pitchFamily="66" charset="0"/>
              </a:rPr>
              <a:t>Watt</a:t>
            </a:r>
            <a:r>
              <a:rPr lang="it-IT" sz="2400" dirty="0" smtClean="0">
                <a:latin typeface="Comic Sans MS" pitchFamily="66" charset="0"/>
              </a:rPr>
              <a:t>  TW     1 000 GW            </a:t>
            </a:r>
            <a:r>
              <a:rPr lang="it-IT" sz="2400" b="1" dirty="0" err="1" smtClean="0">
                <a:solidFill>
                  <a:srgbClr val="CC6600"/>
                </a:solidFill>
                <a:latin typeface="Comic Sans MS" pitchFamily="66" charset="0"/>
              </a:rPr>
              <a:t>Tera</a:t>
            </a:r>
            <a:r>
              <a:rPr lang="it-IT" sz="2400" dirty="0" err="1" smtClean="0">
                <a:latin typeface="Comic Sans MS" pitchFamily="66" charset="0"/>
              </a:rPr>
              <a:t>Watthora</a:t>
            </a:r>
            <a:r>
              <a:rPr lang="it-IT" sz="2400" dirty="0" smtClean="0">
                <a:latin typeface="Comic Sans MS" pitchFamily="66" charset="0"/>
              </a:rPr>
              <a:t>     </a:t>
            </a:r>
            <a:r>
              <a:rPr lang="it-IT" sz="2400" dirty="0" err="1" smtClean="0">
                <a:latin typeface="Comic Sans MS" pitchFamily="66" charset="0"/>
              </a:rPr>
              <a:t>TWh</a:t>
            </a:r>
            <a:endParaRPr lang="it-IT" sz="2400" dirty="0">
              <a:latin typeface="Comic Sans MS" pitchFamily="66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5496" y="4293096"/>
            <a:ext cx="845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 kWh, </a:t>
            </a:r>
            <a:r>
              <a:rPr lang="it-IT" sz="32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</a:t>
            </a:r>
            <a:r>
              <a:rPr lang="it-IT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kWhe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kWt</a:t>
            </a:r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kWht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kWp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Immagine 1" descr="VIVERE IN CAMPER: Riscaldare il camper in inverno: &lt;strong&gt;stufe&lt;/strong&gt; 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4877871"/>
            <a:ext cx="1008111" cy="1121701"/>
          </a:xfrm>
          <a:prstGeom prst="rect">
            <a:avLst/>
          </a:prstGeom>
        </p:spPr>
      </p:pic>
      <p:pic>
        <p:nvPicPr>
          <p:cNvPr id="6" name="Immagine 5" descr="&lt;strong&gt;Caldaia&lt;/strong&gt; gasificazione DP a fiamma inversa - Fuoco e Legn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28" y="5045734"/>
            <a:ext cx="1132126" cy="1051534"/>
          </a:xfrm>
          <a:prstGeom prst="rect">
            <a:avLst/>
          </a:prstGeom>
        </p:spPr>
      </p:pic>
      <p:pic>
        <p:nvPicPr>
          <p:cNvPr id="7" name="Immagine 6" descr="Fotovoltaico... al Gusto di Mirtill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0990" y="5045733"/>
            <a:ext cx="2285506" cy="114275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91680" y="6207414"/>
            <a:ext cx="5431102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Mtep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11.6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4.5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TWhe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3456"/>
            <a:ext cx="8229600" cy="156936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Politica green europea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Legge Europea del Clima </a:t>
            </a:r>
            <a:br>
              <a:rPr lang="it-IT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Regolamento UE 2021/1119 del 29 Luglio 2021</a:t>
            </a:r>
            <a:endParaRPr lang="it-IT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1455" y="2636912"/>
            <a:ext cx="8229600" cy="2712195"/>
          </a:xfrm>
        </p:spPr>
        <p:txBody>
          <a:bodyPr>
            <a:normAutofit/>
          </a:bodyPr>
          <a:lstStyle/>
          <a:p>
            <a:r>
              <a:rPr lang="it-IT" dirty="0" smtClean="0"/>
              <a:t>Ridurre del 55% le emissioni di CO2 rispetto a quelle del 1990 entro il 2030</a:t>
            </a:r>
          </a:p>
          <a:p>
            <a:endParaRPr lang="it-IT" dirty="0"/>
          </a:p>
          <a:p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Decarbonizzare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entro il 2050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9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3456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Politica green europea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In Europa, dal 2035 tutte le auto nuove saranno elettriche ed entro il 2050 tutte le auto in circolazione saranno elettriche e il loro numero totale sarà la metà di quello attuale.</a:t>
            </a:r>
          </a:p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Risparmio di CO2: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250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MTon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CO2/anno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Emissione mondiale attuale: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37.000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MTon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CO2/anno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 descr="WhatsApp as a learning and support tool – Refugee Learning Stori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06084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6" y="1012996"/>
            <a:ext cx="9128464" cy="349015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8821" y="4848245"/>
            <a:ext cx="9000999" cy="150810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i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Problema cruciale</a:t>
            </a:r>
            <a:r>
              <a:rPr lang="it-IT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: si può fare tutto solo con le rinnovabili (solare, eolico, idroelettrico e biomasse)?   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 PNIEC 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 </a:t>
            </a:r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èchiaro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sembra prevedere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 GW di biomasse e/o gas con CC2 eventualmente anche un contributi nucleare di 8 GW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956376" y="6597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273334" y="1"/>
            <a:ext cx="8619146" cy="90872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l’Italia?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(PNIEC 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2024) 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9" y="3042199"/>
            <a:ext cx="6172041" cy="355409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39" y="0"/>
            <a:ext cx="6074762" cy="328214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553200" y="260648"/>
            <a:ext cx="235962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PNIEC 2024</a:t>
            </a:r>
            <a:endParaRPr lang="it-IT" sz="3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453172" y="1041423"/>
            <a:ext cx="21115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       </a:t>
            </a:r>
            <a:r>
              <a:rPr lang="it-IT" sz="2000" dirty="0" smtClean="0"/>
              <a:t>Quota FER </a:t>
            </a:r>
          </a:p>
          <a:p>
            <a:endParaRPr lang="it-IT" sz="2000" dirty="0"/>
          </a:p>
          <a:p>
            <a:r>
              <a:rPr lang="it-IT" sz="2000" b="1" dirty="0" smtClean="0">
                <a:solidFill>
                  <a:srgbClr val="FF0000"/>
                </a:solidFill>
              </a:rPr>
              <a:t>Consumi finali: </a:t>
            </a:r>
          </a:p>
          <a:p>
            <a:r>
              <a:rPr lang="it-IT" sz="2000" dirty="0" smtClean="0"/>
              <a:t>2024     22.6%</a:t>
            </a:r>
          </a:p>
          <a:p>
            <a:r>
              <a:rPr lang="it-IT" sz="2000" dirty="0" smtClean="0"/>
              <a:t>2030     39.4%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r>
              <a:rPr lang="it-IT" sz="2000" b="1" dirty="0" smtClean="0">
                <a:solidFill>
                  <a:srgbClr val="FF0000"/>
                </a:solidFill>
              </a:rPr>
              <a:t>Consumi elettrici: </a:t>
            </a:r>
          </a:p>
          <a:p>
            <a:r>
              <a:rPr lang="it-IT" sz="2000" dirty="0" smtClean="0"/>
              <a:t>2024     43.4%</a:t>
            </a:r>
            <a:endParaRPr lang="it-IT" sz="2000" dirty="0"/>
          </a:p>
          <a:p>
            <a:r>
              <a:rPr lang="it-IT" sz="2000" dirty="0" smtClean="0"/>
              <a:t>2030     63.4%</a:t>
            </a:r>
            <a:endParaRPr lang="it-IT" sz="2000" dirty="0"/>
          </a:p>
        </p:txBody>
      </p:sp>
      <p:cxnSp>
        <p:nvCxnSpPr>
          <p:cNvPr id="3" name="Connettore 2 2"/>
          <p:cNvCxnSpPr/>
          <p:nvPr/>
        </p:nvCxnSpPr>
        <p:spPr>
          <a:xfrm>
            <a:off x="4093553" y="1062503"/>
            <a:ext cx="216024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190917" y="3933056"/>
            <a:ext cx="216024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6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367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Consumi elettrici in Italia (TERNA)</a:t>
            </a:r>
            <a:endParaRPr lang="it-IT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 descr="Consumo Interno Lordo di energia elettrica per fonte in Italia (1963-20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0366"/>
            <a:ext cx="8757090" cy="58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812360" y="450912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38%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418049"/>
            <a:ext cx="8767715" cy="393897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981200" y="0"/>
            <a:ext cx="4572000" cy="147732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it-IT" dirty="0">
                <a:latin typeface="Calibri" panose="020F0502020204030204" pitchFamily="34" charset="0"/>
              </a:rPr>
              <a:t>Figura 94 - Evoluzione dei consumi finali per fonte al 2040 [Fonte: RSE] </a:t>
            </a:r>
            <a:r>
              <a:rPr lang="it-IT" dirty="0" smtClean="0">
                <a:latin typeface="Calibri" panose="020F0502020204030204" pitchFamily="34" charset="0"/>
              </a:rPr>
              <a:t>  </a:t>
            </a:r>
            <a:r>
              <a:rPr lang="it-IT" sz="2400" dirty="0" smtClean="0">
                <a:latin typeface="Calibri" panose="020F0502020204030204" pitchFamily="34" charset="0"/>
              </a:rPr>
              <a:t>PNIEC 2024</a:t>
            </a:r>
          </a:p>
          <a:p>
            <a:r>
              <a:rPr lang="it-IT" sz="2400" dirty="0" smtClean="0">
                <a:latin typeface="Calibri" panose="020F0502020204030204" pitchFamily="34" charset="0"/>
              </a:rPr>
              <a:t>In MTEP</a:t>
            </a:r>
          </a:p>
          <a:p>
            <a:r>
              <a:rPr lang="it-IT" sz="2400" dirty="0" smtClean="0">
                <a:latin typeface="Calibri" panose="020F0502020204030204" pitchFamily="34" charset="0"/>
              </a:rPr>
              <a:t>1MTEP = 11.6 </a:t>
            </a:r>
            <a:r>
              <a:rPr lang="it-IT" sz="2400" dirty="0" err="1" smtClean="0">
                <a:latin typeface="Calibri" panose="020F0502020204030204" pitchFamily="34" charset="0"/>
              </a:rPr>
              <a:t>TWh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0" y="531788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</a:rPr>
              <a:t>Nello scenario PNIEC si osserva quindi un incremento della generazione elettrica che consente l’elettrificazione dei settori di uso finale: la produzione lorda ammonta infatti a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342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TWh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 nel 2030 e 406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TWh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 nel 2040 </a:t>
            </a:r>
            <a:r>
              <a:rPr lang="it-IT" sz="1600" dirty="0">
                <a:latin typeface="Calibri" panose="020F0502020204030204" pitchFamily="34" charset="0"/>
              </a:rPr>
              <a:t>(corrispondenti rispettivamente a un incremento del 20% e 43% rispetto ai dati storici 2022). Parallelamente, cresce il contributo delle fonti rinnovabili nel settore della generazione, la cui quota incrementa dal 35% registrato nel 2022 al 69% nel 2030 e 75% nel </a:t>
            </a:r>
            <a:r>
              <a:rPr lang="it-IT" sz="1600" dirty="0" smtClean="0">
                <a:latin typeface="Calibri" panose="020F0502020204030204" pitchFamily="34" charset="0"/>
              </a:rPr>
              <a:t>2040 </a:t>
            </a:r>
            <a:endParaRPr lang="it-IT" sz="1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973124" y="200055"/>
            <a:ext cx="144943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Energia</a:t>
            </a:r>
          </a:p>
          <a:p>
            <a:r>
              <a:rPr lang="it-IT" sz="3200" b="1" dirty="0" smtClean="0"/>
              <a:t>Totale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1592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928992" cy="559178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18666" y="102975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PNIEC 2024</a:t>
            </a:r>
            <a:endParaRPr lang="it-IT" sz="3200" b="1" dirty="0">
              <a:solidFill>
                <a:srgbClr val="FF0000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4788024" y="1628800"/>
            <a:ext cx="0" cy="7920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2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764704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transizione energetica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41523" y="683136"/>
            <a:ext cx="772296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Incrementare i consumi elettrici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e produrre elettricità con rinnovabili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Privilegiare il gas (e nucleare?) durante la transizione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Risparmio energetico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Pompe di calore prevalentemente elettriche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 elettrica (batterie e idrogeno)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Idrogeno per: trasporti pesanti, aerei,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mix col metano nei vecchi impianti calorici,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stoccaggio di energia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Smart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Grid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storage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2" y="2564904"/>
            <a:ext cx="127791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uanto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tempo?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7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984794"/>
            <a:ext cx="8229600" cy="3748461"/>
          </a:xfrm>
        </p:spPr>
        <p:txBody>
          <a:bodyPr>
            <a:noAutofit/>
          </a:bodyPr>
          <a:lstStyle/>
          <a:p>
            <a:r>
              <a:rPr lang="it-IT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 </a:t>
            </a:r>
            <a:endParaRPr lang="it-IT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68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415135"/>
            <a:ext cx="9095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Comic Sans MS" panose="030F0702030302020204" pitchFamily="66" charset="0"/>
              </a:rPr>
              <a:t>Lo scenario appare incerto e ricco di incognite.</a:t>
            </a:r>
          </a:p>
          <a:p>
            <a:r>
              <a:rPr lang="it-IT" sz="3200" dirty="0" smtClean="0">
                <a:latin typeface="Comic Sans MS" panose="030F0702030302020204" pitchFamily="66" charset="0"/>
              </a:rPr>
              <a:t>Occorre sempre ricordare che</a:t>
            </a:r>
          </a:p>
          <a:p>
            <a:r>
              <a:rPr lang="it-IT" sz="3200" dirty="0" smtClean="0">
                <a:latin typeface="Comic Sans MS" panose="030F0702030302020204" pitchFamily="66" charset="0"/>
              </a:rPr>
              <a:t>«L’energia più pericolosa è quella che  manca»</a:t>
            </a:r>
            <a:endParaRPr lang="it-IT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tente\Impostazioni locali\Temporary Internet Files\Content.IE5\0SRP5MTQ\MCj0432600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928694" cy="928694"/>
          </a:xfrm>
          <a:prstGeom prst="rect">
            <a:avLst/>
          </a:prstGeom>
          <a:noFill/>
        </p:spPr>
      </p:pic>
      <p:pic>
        <p:nvPicPr>
          <p:cNvPr id="1027" name="Picture 3" descr="C:\Documents and Settings\Utente\Impostazioni locali\Temporary Internet Files\Content.IE5\Q8EPHVY7\MCj0433688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938" y="1500174"/>
            <a:ext cx="593182" cy="1143008"/>
          </a:xfrm>
          <a:prstGeom prst="rect">
            <a:avLst/>
          </a:prstGeom>
          <a:noFill/>
        </p:spPr>
      </p:pic>
      <p:pic>
        <p:nvPicPr>
          <p:cNvPr id="1028" name="Picture 4" descr="C:\Documents and Settings\Utente\Impostazioni locali\Temporary Internet Files\Content.IE5\H84H642Q\MCj0433895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1071570" cy="1071570"/>
          </a:xfrm>
          <a:prstGeom prst="rect">
            <a:avLst/>
          </a:prstGeom>
          <a:noFill/>
        </p:spPr>
      </p:pic>
      <p:pic>
        <p:nvPicPr>
          <p:cNvPr id="1029" name="Picture 5" descr="C:\Documents and Settings\Utente\Impostazioni locali\Temporary Internet Files\Content.IE5\B3PLJIVD\MCj0433656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241360"/>
            <a:ext cx="1143008" cy="1330912"/>
          </a:xfrm>
          <a:prstGeom prst="rect">
            <a:avLst/>
          </a:prstGeom>
          <a:noFill/>
        </p:spPr>
      </p:pic>
      <p:pic>
        <p:nvPicPr>
          <p:cNvPr id="1030" name="Picture 6" descr="C:\Documents and Settings\Utente\Impostazioni locali\Temporary Internet Files\Content.IE5\P1VK1OPU\MCj0433877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5086482"/>
            <a:ext cx="1271476" cy="127147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947994" y="2041684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Watt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30208" y="5159170"/>
            <a:ext cx="34660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55 milioni di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kWe</a:t>
            </a:r>
            <a:endParaRPr lang="it-IT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55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GWe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(2%)</a:t>
            </a:r>
          </a:p>
          <a:p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300 </a:t>
            </a:r>
            <a:r>
              <a:rPr lang="it-IT" sz="28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TWhe</a:t>
            </a:r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all’anno</a:t>
            </a:r>
            <a:endParaRPr lang="it-IT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643042" y="3286124"/>
            <a:ext cx="3199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70.000 Watt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70 kW 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(100 CV)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637336" y="908720"/>
            <a:ext cx="3347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100 Watt</a:t>
            </a:r>
          </a:p>
          <a:p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2.4 kWh al giorno</a:t>
            </a:r>
          </a:p>
          <a:p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0.55 Euro</a:t>
            </a:r>
          </a:p>
          <a:p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0.7 kg di pane</a:t>
            </a:r>
            <a:endParaRPr lang="it-IT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660232" y="5157192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2500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GWe</a:t>
            </a:r>
            <a:endParaRPr lang="it-IT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it-IT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21.000 </a:t>
            </a:r>
            <a:r>
              <a:rPr lang="it-IT" sz="28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TWh</a:t>
            </a:r>
            <a:endParaRPr lang="it-IT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285852" y="188640"/>
            <a:ext cx="680346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POTENZA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/</a:t>
            </a:r>
            <a:r>
              <a:rPr lang="it-IT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ENERGIA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</a:p>
        </p:txBody>
      </p:sp>
      <p:pic>
        <p:nvPicPr>
          <p:cNvPr id="3" name="Picture 3" descr="C:\Documents and Settings\Utente\Impostazioni locali\Temporary Internet Files\Content.IE5\4FSAXDMB\MCj0433839000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6568" y="3172064"/>
            <a:ext cx="1399944" cy="1399944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6209590" y="3212976"/>
            <a:ext cx="15167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kWe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30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kWt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5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943280"/>
            <a:ext cx="9144000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Combustibili fossili :  aumento CO</a:t>
            </a:r>
            <a:r>
              <a:rPr kumimoji="0" lang="it-IT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polveri sottili,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fumi e inquinamento</a:t>
            </a:r>
          </a:p>
          <a:p>
            <a:pPr lvl="0">
              <a:defRPr/>
            </a:pPr>
            <a:endParaRPr lang="it-IT" sz="2800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defRPr/>
            </a:pPr>
            <a:r>
              <a:rPr lang="it-IT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Nucleare</a:t>
            </a:r>
            <a:r>
              <a:rPr lang="it-IT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it-IT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 CO2, possibili </a:t>
            </a:r>
            <a:r>
              <a:rPr lang="it-IT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ricadute radioattive </a:t>
            </a:r>
          </a:p>
          <a:p>
            <a:pPr lvl="0">
              <a:defRPr/>
            </a:pPr>
            <a:r>
              <a:rPr lang="it-IT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in caso di incidente</a:t>
            </a:r>
          </a:p>
          <a:p>
            <a:pPr lvl="0">
              <a:defRPr/>
            </a:pPr>
            <a:r>
              <a:rPr lang="it-IT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scorie e proliferazione </a:t>
            </a:r>
            <a:r>
              <a:rPr lang="it-IT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nucleare</a:t>
            </a:r>
          </a:p>
          <a:p>
            <a:pPr lvl="0">
              <a:defRPr/>
            </a:pPr>
            <a:endParaRPr lang="it-IT" sz="105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        </a:t>
            </a:r>
            <a:r>
              <a:rPr kumimoji="0" lang="it-IT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rinnovabili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Biomasse (legna biogas): CO2 «in pari»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polveri sottili, fumi e inquinamento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Carbon free: no CO2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007434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dirty="0" smtClean="0">
                <a:solidFill>
                  <a:srgbClr val="007434"/>
                </a:solidFill>
                <a:latin typeface="Comic Sans MS" panose="030F0702030302020204" pitchFamily="66" charset="0"/>
              </a:rPr>
              <a:t>             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Sole, vento, idroelettrico,</a:t>
            </a: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idrogeno?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zero inquinamento?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743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51784" y="23748"/>
            <a:ext cx="4001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 alternative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9885"/>
            <a:ext cx="8686006" cy="1043100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 torta energetica italiana</a:t>
            </a:r>
            <a:b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energia primaria (2023): 150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Mtep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1600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TWh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556227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Grafico 4"/>
          <p:cNvGraphicFramePr/>
          <p:nvPr>
            <p:extLst/>
          </p:nvPr>
        </p:nvGraphicFramePr>
        <p:xfrm>
          <a:off x="1523205" y="69014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ttore 2 6"/>
          <p:cNvCxnSpPr/>
          <p:nvPr/>
        </p:nvCxnSpPr>
        <p:spPr>
          <a:xfrm flipH="1">
            <a:off x="1763688" y="3450566"/>
            <a:ext cx="1479844" cy="8405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1206" y="3501574"/>
            <a:ext cx="1080914" cy="97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637363" y="1988840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0%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26537" y="3068960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508104" y="3751047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6036" y="3876980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46036" y="4400200"/>
            <a:ext cx="2666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  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kWht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485737" y="4291107"/>
            <a:ext cx="3611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Immessa in rete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320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TWhe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/anno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165485" y="1916832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5601434"/>
            <a:ext cx="835292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Consumi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el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consumi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totali</a:t>
            </a:r>
          </a:p>
        </p:txBody>
      </p:sp>
    </p:spTree>
    <p:extLst>
      <p:ext uri="{BB962C8B-B14F-4D97-AF65-F5344CB8AC3E}">
        <p14:creationId xmlns:p14="http://schemas.microsoft.com/office/powerpoint/2010/main" val="41537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3.xml><?xml version="1.0" encoding="utf-8"?>
<a:theme xmlns:a="http://schemas.openxmlformats.org/drawingml/2006/main" name="1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4.xml><?xml version="1.0" encoding="utf-8"?>
<a:theme xmlns:a="http://schemas.openxmlformats.org/drawingml/2006/main" name="2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5.xml><?xml version="1.0" encoding="utf-8"?>
<a:theme xmlns:a="http://schemas.openxmlformats.org/drawingml/2006/main" name="3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6.xml><?xml version="1.0" encoding="utf-8"?>
<a:theme xmlns:a="http://schemas.openxmlformats.org/drawingml/2006/main" name="4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7.xml><?xml version="1.0" encoding="utf-8"?>
<a:theme xmlns:a="http://schemas.openxmlformats.org/drawingml/2006/main" name="5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2530</Words>
  <Application>Microsoft Office PowerPoint</Application>
  <PresentationFormat>Presentazione su schermo (4:3)</PresentationFormat>
  <Paragraphs>626</Paragraphs>
  <Slides>68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8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83" baseType="lpstr">
      <vt:lpstr>Arial</vt:lpstr>
      <vt:lpstr>Calibri</vt:lpstr>
      <vt:lpstr>Comic Sans MS</vt:lpstr>
      <vt:lpstr>Georgia</vt:lpstr>
      <vt:lpstr>inherit</vt:lpstr>
      <vt:lpstr>Times New Roman</vt:lpstr>
      <vt:lpstr>Tema di Office</vt:lpstr>
      <vt:lpstr>eia_template_16x9</vt:lpstr>
      <vt:lpstr>1_eia_template_16x9</vt:lpstr>
      <vt:lpstr>2_eia_template_16x9</vt:lpstr>
      <vt:lpstr>3_eia_template_16x9</vt:lpstr>
      <vt:lpstr>4_eia_template_16x9</vt:lpstr>
      <vt:lpstr>5_eia_template_16x9</vt:lpstr>
      <vt:lpstr>1_Tema di Office</vt:lpstr>
      <vt:lpstr>Equation</vt:lpstr>
      <vt:lpstr>Fonti Energetiche e  transizione energetica   Alberto Rotondi Università di Pavia</vt:lpstr>
      <vt:lpstr>Presentazione standard di PowerPoint</vt:lpstr>
      <vt:lpstr>Presentazione standard di PowerPoint</vt:lpstr>
      <vt:lpstr>kW e kWh</vt:lpstr>
      <vt:lpstr> 1  kWh (3.6 106 J) </vt:lpstr>
      <vt:lpstr>Presentazione standard di PowerPoint</vt:lpstr>
      <vt:lpstr>Presentazione standard di PowerPoint</vt:lpstr>
      <vt:lpstr>Presentazione standard di PowerPoint</vt:lpstr>
      <vt:lpstr>La torta energetica italiana energia primaria (2023): 150 Mtep  1600 TWh</vt:lpstr>
      <vt:lpstr>I rendimenti</vt:lpstr>
      <vt:lpstr>Presentazione standard di PowerPoint</vt:lpstr>
      <vt:lpstr>Presentazione standard di PowerPoint</vt:lpstr>
      <vt:lpstr>Presentazione standard di PowerPoint</vt:lpstr>
      <vt:lpstr>Produzione di  energia e CO2</vt:lpstr>
      <vt:lpstr>Il nostro passato…4 km di ghiaccio,  1 milione di anni</vt:lpstr>
      <vt:lpstr>Le temperature</vt:lpstr>
      <vt:lpstr>Presentazione standard di PowerPoint</vt:lpstr>
      <vt:lpstr>L’Italia  16 mila anni fa </vt:lpstr>
      <vt:lpstr>Presentazione standard di PowerPoint</vt:lpstr>
      <vt:lpstr>Presentazione standard di PowerPoint</vt:lpstr>
      <vt:lpstr>L’uomo e il clima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eolico</vt:lpstr>
      <vt:lpstr>Presentazione standard di PowerPoint</vt:lpstr>
      <vt:lpstr>Una parola importante: SOSTENIBILITA’</vt:lpstr>
      <vt:lpstr>Presentazione standard di PowerPoint</vt:lpstr>
      <vt:lpstr>Presentazione standard di PowerPoint</vt:lpstr>
      <vt:lpstr>Ruolo degli alberi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Estimated levelized capital costs of electricity for new power plants in the United States with operation start in 2028, by energy source (fonte STATISTA)</vt:lpstr>
      <vt:lpstr>Presentazione standard di PowerPoint</vt:lpstr>
      <vt:lpstr>Il futuro</vt:lpstr>
      <vt:lpstr>Presentazione standard di PowerPoint</vt:lpstr>
      <vt:lpstr>La fonte energetica più importante: la efficienza energetica</vt:lpstr>
      <vt:lpstr>Pompe di calore</vt:lpstr>
      <vt:lpstr>Presentazione standard di PowerPoint</vt:lpstr>
      <vt:lpstr>By 2050, global energy use increases nearly 50%, driven by non-OECD economic growth and population</vt:lpstr>
      <vt:lpstr>Presentazione standard di PowerPoint</vt:lpstr>
      <vt:lpstr>Presentazione standard di PowerPoint</vt:lpstr>
      <vt:lpstr>Consumo di energia totale nel mondo</vt:lpstr>
      <vt:lpstr>Politica green europea Legge Europea del Clima  Regolamento UE 2021/1119 del 29 Luglio 2021</vt:lpstr>
      <vt:lpstr>Politica green europea</vt:lpstr>
      <vt:lpstr>E l’Italia? (PNIEC 2024) </vt:lpstr>
      <vt:lpstr>Presentazione standard di PowerPoint</vt:lpstr>
      <vt:lpstr>Consumi elettrici in Italia (TERNA)</vt:lpstr>
      <vt:lpstr>Presentazione standard di PowerPoint</vt:lpstr>
      <vt:lpstr>Presentazione standard di PowerPoint</vt:lpstr>
      <vt:lpstr>La transizione energetica</vt:lpstr>
      <vt:lpstr>grazie per l’attenzione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rotondi</cp:lastModifiedBy>
  <cp:revision>1178</cp:revision>
  <dcterms:modified xsi:type="dcterms:W3CDTF">2024-09-27T16:49:05Z</dcterms:modified>
</cp:coreProperties>
</file>