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436" r:id="rId3"/>
    <p:sldId id="455" r:id="rId4"/>
    <p:sldId id="257" r:id="rId5"/>
    <p:sldId id="453" r:id="rId6"/>
    <p:sldId id="454" r:id="rId7"/>
    <p:sldId id="274" r:id="rId8"/>
    <p:sldId id="443" r:id="rId9"/>
    <p:sldId id="423" r:id="rId10"/>
    <p:sldId id="463" r:id="rId11"/>
    <p:sldId id="416" r:id="rId12"/>
    <p:sldId id="417" r:id="rId13"/>
    <p:sldId id="400" r:id="rId14"/>
    <p:sldId id="401" r:id="rId15"/>
    <p:sldId id="444" r:id="rId16"/>
    <p:sldId id="344" r:id="rId17"/>
    <p:sldId id="445" r:id="rId18"/>
    <p:sldId id="446" r:id="rId19"/>
    <p:sldId id="433" r:id="rId20"/>
    <p:sldId id="432" r:id="rId21"/>
    <p:sldId id="435" r:id="rId22"/>
    <p:sldId id="426" r:id="rId23"/>
    <p:sldId id="442" r:id="rId24"/>
    <p:sldId id="427" r:id="rId25"/>
    <p:sldId id="429" r:id="rId26"/>
    <p:sldId id="428" r:id="rId27"/>
    <p:sldId id="430" r:id="rId28"/>
    <p:sldId id="438" r:id="rId29"/>
    <p:sldId id="431" r:id="rId30"/>
    <p:sldId id="447" r:id="rId31"/>
    <p:sldId id="362" r:id="rId32"/>
    <p:sldId id="448" r:id="rId33"/>
    <p:sldId id="460" r:id="rId34"/>
    <p:sldId id="462" r:id="rId35"/>
    <p:sldId id="461" r:id="rId36"/>
    <p:sldId id="456" r:id="rId37"/>
    <p:sldId id="459" r:id="rId38"/>
    <p:sldId id="457" r:id="rId39"/>
    <p:sldId id="464" r:id="rId40"/>
    <p:sldId id="458" r:id="rId41"/>
    <p:sldId id="449" r:id="rId42"/>
    <p:sldId id="267" r:id="rId43"/>
    <p:sldId id="294" r:id="rId44"/>
    <p:sldId id="295" r:id="rId45"/>
    <p:sldId id="258" r:id="rId46"/>
    <p:sldId id="276" r:id="rId47"/>
    <p:sldId id="268" r:id="rId48"/>
    <p:sldId id="434" r:id="rId49"/>
    <p:sldId id="421" r:id="rId50"/>
    <p:sldId id="419" r:id="rId51"/>
    <p:sldId id="420" r:id="rId52"/>
    <p:sldId id="450" r:id="rId53"/>
    <p:sldId id="439" r:id="rId54"/>
    <p:sldId id="632" r:id="rId55"/>
    <p:sldId id="570" r:id="rId56"/>
    <p:sldId id="387" r:id="rId57"/>
    <p:sldId id="261" r:id="rId58"/>
    <p:sldId id="373" r:id="rId59"/>
    <p:sldId id="404" r:id="rId60"/>
    <p:sldId id="559" r:id="rId61"/>
    <p:sldId id="560" r:id="rId62"/>
    <p:sldId id="569" r:id="rId63"/>
    <p:sldId id="561" r:id="rId64"/>
    <p:sldId id="571" r:id="rId65"/>
    <p:sldId id="633" r:id="rId66"/>
    <p:sldId id="563" r:id="rId67"/>
    <p:sldId id="566" r:id="rId68"/>
    <p:sldId id="572" r:id="rId69"/>
    <p:sldId id="577" r:id="rId70"/>
    <p:sldId id="573" r:id="rId71"/>
    <p:sldId id="574" r:id="rId72"/>
    <p:sldId id="575" r:id="rId73"/>
    <p:sldId id="576" r:id="rId74"/>
    <p:sldId id="422" r:id="rId7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53" autoAdjust="0"/>
    <p:restoredTop sz="94660"/>
  </p:normalViewPr>
  <p:slideViewPr>
    <p:cSldViewPr snapToGrid="0">
      <p:cViewPr varScale="1">
        <p:scale>
          <a:sx n="74" d="100"/>
          <a:sy n="74" d="100"/>
        </p:scale>
        <p:origin x="72" y="350"/>
      </p:cViewPr>
      <p:guideLst/>
    </p:cSldViewPr>
  </p:slideViewPr>
  <p:notesTextViewPr>
    <p:cViewPr>
      <p:scale>
        <a:sx n="1" d="1"/>
        <a:sy n="1" d="1"/>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134C5-3020-41AD-8AF7-63B6CE9369B7}" type="datetimeFigureOut">
              <a:rPr lang="it-IT" smtClean="0"/>
              <a:t>28/11/2024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FFD9D-54A6-4482-93E7-4395F71EDDB4}" type="slidenum">
              <a:rPr lang="it-IT" smtClean="0"/>
              <a:t>‹N›</a:t>
            </a:fld>
            <a:endParaRPr lang="it-IT"/>
          </a:p>
        </p:txBody>
      </p:sp>
    </p:spTree>
    <p:extLst>
      <p:ext uri="{BB962C8B-B14F-4D97-AF65-F5344CB8AC3E}">
        <p14:creationId xmlns:p14="http://schemas.microsoft.com/office/powerpoint/2010/main" val="3522495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5866244-B148-595D-6A42-28A47FEA8748}"/>
              </a:ext>
            </a:extLst>
          </p:cNvPr>
          <p:cNvSpPr>
            <a:spLocks noGrp="1" noChangeArrowheads="1"/>
          </p:cNvSpPr>
          <p:nvPr>
            <p:ph type="sldNum" sz="quarter" idx="5"/>
          </p:nvPr>
        </p:nvSpPr>
        <p:spPr>
          <a:ln/>
        </p:spPr>
        <p:txBody>
          <a:bodyPr/>
          <a:lstStyle/>
          <a:p>
            <a:fld id="{6692323D-516F-4F25-996D-FB0D5BEEB3CD}" type="slidenum">
              <a:rPr lang="it-IT" altLang="it-IT"/>
              <a:pPr/>
              <a:t>7</a:t>
            </a:fld>
            <a:endParaRPr lang="it-IT" altLang="it-IT"/>
          </a:p>
        </p:txBody>
      </p:sp>
      <p:sp>
        <p:nvSpPr>
          <p:cNvPr id="38914" name="Rectangle 2">
            <a:extLst>
              <a:ext uri="{FF2B5EF4-FFF2-40B4-BE49-F238E27FC236}">
                <a16:creationId xmlns:a16="http://schemas.microsoft.com/office/drawing/2014/main" id="{A290EB69-9C1B-785A-64EB-434AACDA29A8}"/>
              </a:ext>
            </a:extLst>
          </p:cNvPr>
          <p:cNvSpPr>
            <a:spLocks noGrp="1" noRot="1" noChangeAspect="1" noChangeArrowheads="1" noTextEdit="1"/>
          </p:cNvSpPr>
          <p:nvPr>
            <p:ph type="sldImg"/>
          </p:nvPr>
        </p:nvSpPr>
        <p:spPr bwMode="auto">
          <a:xfrm>
            <a:off x="139700" y="768350"/>
            <a:ext cx="6821488" cy="3838575"/>
          </a:xfrm>
          <a:prstGeom prst="rect">
            <a:avLst/>
          </a:prstGeom>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CFD1C488-DD48-5246-AA41-2C32778003B4}"/>
              </a:ext>
            </a:extLst>
          </p:cNvPr>
          <p:cNvSpPr>
            <a:spLocks noGrp="1" noChangeArrowheads="1"/>
          </p:cNvSpPr>
          <p:nvPr>
            <p:ph type="body" idx="1"/>
          </p:nvPr>
        </p:nvSpPr>
        <p:spPr bwMode="auto">
          <a:xfrm>
            <a:off x="946150" y="4862513"/>
            <a:ext cx="5207000" cy="4603750"/>
          </a:xfrm>
          <a:prstGeom prst="rect">
            <a:avLst/>
          </a:prstGeom>
          <a:solidFill>
            <a:srgbClr val="FFFFFF"/>
          </a:solidFill>
          <a:ln>
            <a:solidFill>
              <a:srgbClr val="000000"/>
            </a:solidFill>
            <a:miter lim="800000"/>
            <a:headEnd/>
            <a:tailEnd/>
          </a:ln>
        </p:spPr>
        <p:txBody>
          <a:bodyPr lIns="96661" tIns="48331" rIns="96661" bIns="48331"/>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57924F4-B25C-E5D3-EF34-31BF52EE76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03D706-74EA-43B0-8E9A-12ABA417A351}" type="slidenum">
              <a:rPr lang="it-IT" altLang="it-IT" sz="1300" smtClean="0"/>
              <a:pPr>
                <a:spcBef>
                  <a:spcPct val="0"/>
                </a:spcBef>
              </a:pPr>
              <a:t>17</a:t>
            </a:fld>
            <a:endParaRPr lang="it-IT" altLang="it-IT" sz="1300"/>
          </a:p>
        </p:txBody>
      </p:sp>
      <p:sp>
        <p:nvSpPr>
          <p:cNvPr id="6147" name="Rectangle 2">
            <a:extLst>
              <a:ext uri="{FF2B5EF4-FFF2-40B4-BE49-F238E27FC236}">
                <a16:creationId xmlns:a16="http://schemas.microsoft.com/office/drawing/2014/main" id="{0C69C65B-F0BB-E139-DF40-638CCC346900}"/>
              </a:ext>
            </a:extLst>
          </p:cNvPr>
          <p:cNvSpPr>
            <a:spLocks noGrp="1" noRot="1" noChangeAspect="1" noChangeArrowheads="1" noTextEdit="1"/>
          </p:cNvSpPr>
          <p:nvPr>
            <p:ph type="sldImg"/>
          </p:nvPr>
        </p:nvSpPr>
        <p:spPr>
          <a:solidFill>
            <a:srgbClr val="FFFFFF"/>
          </a:solidFill>
          <a:ln/>
        </p:spPr>
      </p:sp>
      <p:sp>
        <p:nvSpPr>
          <p:cNvPr id="6148" name="Rectangle 3">
            <a:extLst>
              <a:ext uri="{FF2B5EF4-FFF2-40B4-BE49-F238E27FC236}">
                <a16:creationId xmlns:a16="http://schemas.microsoft.com/office/drawing/2014/main" id="{0DBD4B8E-8B41-48AC-3B5D-F53FBCAFDDB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2D01C-9187-4577-98DA-DB4C045B80AD}" type="slidenum">
              <a:rPr lang="it-IT" altLang="it-IT"/>
              <a:pPr/>
              <a:t>55</a:t>
            </a:fld>
            <a:endParaRPr lang="it-IT" altLang="it-IT"/>
          </a:p>
        </p:txBody>
      </p:sp>
      <p:sp>
        <p:nvSpPr>
          <p:cNvPr id="55298" name="Rectangle 2"/>
          <p:cNvSpPr>
            <a:spLocks noGrp="1" noRot="1" noChangeAspect="1" noChangeArrowheads="1" noTextEdit="1"/>
          </p:cNvSpPr>
          <p:nvPr>
            <p:ph type="sldImg"/>
          </p:nvPr>
        </p:nvSpPr>
        <p:spPr>
          <a:xfrm>
            <a:off x="139700" y="768350"/>
            <a:ext cx="6819900" cy="3836988"/>
          </a:xfrm>
          <a:ln/>
        </p:spPr>
      </p:sp>
      <p:sp>
        <p:nvSpPr>
          <p:cNvPr id="5529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73271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C1D852C2-6A87-D3F0-846B-9A1252989E1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328191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2D83-DA5A-15DE-8040-FC80654AB0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F9B1176-DE9A-68D1-193A-4B04AE231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97C7AA8E-D00E-965B-D4A6-966FA88017E6}"/>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A146E7F6-4218-0040-B6E4-7C35C99AE1B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8BF57D6-3F46-3F97-B000-276733523484}"/>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91720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C75F-BDD7-8F52-8E9E-BA0C755DB91C}"/>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D6508B8-D6A1-C3BB-1489-2AF48941B7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6F8CC06-5A9B-F7B5-EC5C-33B5E6739140}"/>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6B772C75-B6F1-E6AB-126E-3B2709BC384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9569CDA-0897-05A9-359D-4DEA467EDF5E}"/>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429375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9AE346-E8C7-5C42-582B-605FF1216C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B7BCB81-8A61-DE43-2936-C11F47C1B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D0D9ACE-3409-5FF8-D457-9705C20662B3}"/>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D43AEE36-6EF0-BA78-1DAF-692F014BD50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FBFC117-559C-2A24-5DF6-AA5A29C3F0DD}"/>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67882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1B10-9DE6-4B04-EAF7-CA139648933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6E64D2D-FC4F-1965-7AAC-38D0E7BAAF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3163492-5870-E600-8C11-B24A38B1791B}"/>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912E0D80-9845-DB8C-9559-A42B56FE6FF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D349D7E-6A15-2FA4-48D4-D767A7AB1A7F}"/>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83700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84DB-B959-CA0E-C7EC-84C2E08DC1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0643574-1314-56B3-A5C3-6A73552BFA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04E31F-29CA-D284-6B4B-2C0FC6FEF8E5}"/>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03023CF5-FC39-F679-D6A8-4C0EA5499AB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5DB55F5-DCF3-D3E1-653E-5224569E5E66}"/>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374165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6A82-E3E7-05DF-07D9-4659B09C16E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50F5854-E2C2-031D-45D9-875987E6A3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CD7EC65F-149F-2BF0-3CAC-2E2918B03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1A18090-B226-3648-B12E-9E7B306023E8}"/>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6" name="Footer Placeholder 5">
            <a:extLst>
              <a:ext uri="{FF2B5EF4-FFF2-40B4-BE49-F238E27FC236}">
                <a16:creationId xmlns:a16="http://schemas.microsoft.com/office/drawing/2014/main" id="{E4C3849E-9F69-C3CD-A93B-CEBD24E3B2C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6DA9AA6-C301-5009-8D7D-F12119BE5EA0}"/>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252325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0566-36BB-BD86-5C14-B2C43162362C}"/>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535CE66B-47AB-5FF3-961A-D41F941B6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0D6B67-A6E5-A9E6-362E-6A2C2A849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C5B088EF-A1B4-1269-3B0B-9FDA46250B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10533-DE91-B44B-1B70-E3B5B530B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5C097175-6A6B-4733-7E62-22EA07CD7E44}"/>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8" name="Footer Placeholder 7">
            <a:extLst>
              <a:ext uri="{FF2B5EF4-FFF2-40B4-BE49-F238E27FC236}">
                <a16:creationId xmlns:a16="http://schemas.microsoft.com/office/drawing/2014/main" id="{D29B6D54-A759-0DCF-2B58-5A172ECA5DD0}"/>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C45D1CEB-A88D-CF16-61E3-9081BBCF4F3E}"/>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97641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4531-1C92-87F5-4321-C1FDCB321485}"/>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946EDFF-9A0E-3EDA-CC1A-F15CE787DA40}"/>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4" name="Footer Placeholder 3">
            <a:extLst>
              <a:ext uri="{FF2B5EF4-FFF2-40B4-BE49-F238E27FC236}">
                <a16:creationId xmlns:a16="http://schemas.microsoft.com/office/drawing/2014/main" id="{C84A8BF8-FD26-9C93-E267-27333820636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AEF0F56-884A-B1FC-1715-1D2A8B2C3553}"/>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366350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7AC72-B82D-14A7-C8D7-EA5F812D72D0}"/>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3" name="Footer Placeholder 2">
            <a:extLst>
              <a:ext uri="{FF2B5EF4-FFF2-40B4-BE49-F238E27FC236}">
                <a16:creationId xmlns:a16="http://schemas.microsoft.com/office/drawing/2014/main" id="{EF9E64B6-F2BE-6EBE-08C3-77155576A78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0A31449-EFD9-BB9B-647B-D7BA3A367727}"/>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170638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1C8E-E01C-17C2-A111-C0A6C8D3A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9B5EF781-5248-7823-5D05-952AEAD08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C01B0F9-B4B1-A55A-4F38-1B4EAFD84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94813-3666-96E0-2A9C-DF4E56E55E92}"/>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6" name="Footer Placeholder 5">
            <a:extLst>
              <a:ext uri="{FF2B5EF4-FFF2-40B4-BE49-F238E27FC236}">
                <a16:creationId xmlns:a16="http://schemas.microsoft.com/office/drawing/2014/main" id="{6538CE1D-149B-BABE-DB4A-E2EDBE6D7B54}"/>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AFCC0F8-AF35-CC69-A471-5FDD8B03781E}"/>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271162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C00C-86BE-0C56-26C8-488BC6ED1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C6210167-73F7-8A62-6E5B-B2648F20F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89A402D-BEE0-1274-EA66-304B1EF0C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30188-2FAD-7918-56E0-58ACE7155F0B}"/>
              </a:ext>
            </a:extLst>
          </p:cNvPr>
          <p:cNvSpPr>
            <a:spLocks noGrp="1"/>
          </p:cNvSpPr>
          <p:nvPr>
            <p:ph type="dt" sz="half" idx="10"/>
          </p:nvPr>
        </p:nvSpPr>
        <p:spPr/>
        <p:txBody>
          <a:bodyPr/>
          <a:lstStyle/>
          <a:p>
            <a:fld id="{5EE3FE20-CDE3-4444-BF61-5FBFAA4E684E}" type="datetimeFigureOut">
              <a:rPr lang="it-IT" smtClean="0"/>
              <a:t>28/11/2024</a:t>
            </a:fld>
            <a:endParaRPr lang="it-IT"/>
          </a:p>
        </p:txBody>
      </p:sp>
      <p:sp>
        <p:nvSpPr>
          <p:cNvPr id="6" name="Footer Placeholder 5">
            <a:extLst>
              <a:ext uri="{FF2B5EF4-FFF2-40B4-BE49-F238E27FC236}">
                <a16:creationId xmlns:a16="http://schemas.microsoft.com/office/drawing/2014/main" id="{3CAB4FB3-7C9E-327A-94CD-074E91CBC99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91D3361-4E5B-96BE-1B23-8FCA7075CD33}"/>
              </a:ext>
            </a:extLst>
          </p:cNvPr>
          <p:cNvSpPr>
            <a:spLocks noGrp="1"/>
          </p:cNvSpPr>
          <p:nvPr>
            <p:ph type="sldNum" sz="quarter" idx="12"/>
          </p:nvPr>
        </p:nvSpPr>
        <p:spPr/>
        <p:txBody>
          <a:bodyPr/>
          <a:lstStyle/>
          <a:p>
            <a:fld id="{2E015D8D-9F4B-43FD-806B-7F03AAABD449}" type="slidenum">
              <a:rPr lang="it-IT" smtClean="0"/>
              <a:t>‹N›</a:t>
            </a:fld>
            <a:endParaRPr lang="it-IT"/>
          </a:p>
        </p:txBody>
      </p:sp>
    </p:spTree>
    <p:extLst>
      <p:ext uri="{BB962C8B-B14F-4D97-AF65-F5344CB8AC3E}">
        <p14:creationId xmlns:p14="http://schemas.microsoft.com/office/powerpoint/2010/main" val="152472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EC1DCB-E3C5-563D-2F45-C5E9E3306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8524F95-90DA-A4E4-F3DE-D0099ED4F6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B2F0105-F9DE-E2B5-49CC-86A763272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3FE20-CDE3-4444-BF61-5FBFAA4E684E}" type="datetimeFigureOut">
              <a:rPr lang="it-IT" smtClean="0"/>
              <a:t>28/11/2024</a:t>
            </a:fld>
            <a:endParaRPr lang="it-IT"/>
          </a:p>
        </p:txBody>
      </p:sp>
      <p:sp>
        <p:nvSpPr>
          <p:cNvPr id="5" name="Footer Placeholder 4">
            <a:extLst>
              <a:ext uri="{FF2B5EF4-FFF2-40B4-BE49-F238E27FC236}">
                <a16:creationId xmlns:a16="http://schemas.microsoft.com/office/drawing/2014/main" id="{BD01CDB3-9421-53FC-1876-F76379E98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A8D1A7DB-4ADA-C310-021A-D067F997B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15D8D-9F4B-43FD-806B-7F03AAABD449}" type="slidenum">
              <a:rPr lang="it-IT" smtClean="0"/>
              <a:t>‹N›</a:t>
            </a:fld>
            <a:endParaRPr lang="it-IT"/>
          </a:p>
        </p:txBody>
      </p:sp>
    </p:spTree>
    <p:extLst>
      <p:ext uri="{BB962C8B-B14F-4D97-AF65-F5344CB8AC3E}">
        <p14:creationId xmlns:p14="http://schemas.microsoft.com/office/powerpoint/2010/main" val="308010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it.wikipedia.org/wiki/Evangelista_Torricelli"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Snell%27s_law" TargetMode="Externa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hyperlink" Target="https://en.wikipedia.org/wiki/Optical_properties_of_water_and_ice" TargetMode="External"/><Relationship Id="rId4" Type="http://schemas.openxmlformats.org/officeDocument/2006/relationships/hyperlink" Target="https://en.wikipedia.org/wiki/Calcul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T-BOPr7NXME?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FUXHYxcWf34?start=28&amp;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Lorentz_factor"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5wH2UbjGKlw?start=10&amp;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119/1.2135319" TargetMode="External"/><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ideo" Target="https://www.youtube.com/embed/3roY_cHsn9c?feature=oembed"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hyperlink" Target="http://www.festivalmeteorologia.it/" TargetMode="External"/><Relationship Id="rId7" Type="http://schemas.openxmlformats.org/officeDocument/2006/relationships/image" Target="../media/image80.jpe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5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 Id="rId9"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mailto:maurizio.maugeri@unimi.it" TargetMode="Externa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emf"/></Relationships>
</file>

<file path=ppt/slides/_rels/slide6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5EB5ED-CD60-F512-81DB-1D1A9CB92308}"/>
              </a:ext>
            </a:extLst>
          </p:cNvPr>
          <p:cNvPicPr>
            <a:picLocks noChangeAspect="1"/>
          </p:cNvPicPr>
          <p:nvPr/>
        </p:nvPicPr>
        <p:blipFill>
          <a:blip r:embed="rId2"/>
          <a:stretch>
            <a:fillRect/>
          </a:stretch>
        </p:blipFill>
        <p:spPr>
          <a:xfrm>
            <a:off x="665422" y="2541404"/>
            <a:ext cx="5109736" cy="3820136"/>
          </a:xfrm>
          <a:prstGeom prst="rect">
            <a:avLst/>
          </a:prstGeom>
        </p:spPr>
      </p:pic>
      <p:sp>
        <p:nvSpPr>
          <p:cNvPr id="13" name="TextBox 12">
            <a:extLst>
              <a:ext uri="{FF2B5EF4-FFF2-40B4-BE49-F238E27FC236}">
                <a16:creationId xmlns:a16="http://schemas.microsoft.com/office/drawing/2014/main" id="{AFA0C34A-9649-3210-24C5-67824EC872E6}"/>
              </a:ext>
            </a:extLst>
          </p:cNvPr>
          <p:cNvSpPr txBox="1"/>
          <p:nvPr/>
        </p:nvSpPr>
        <p:spPr>
          <a:xfrm>
            <a:off x="6416844" y="1048552"/>
            <a:ext cx="5475765" cy="4031873"/>
          </a:xfrm>
          <a:prstGeom prst="rect">
            <a:avLst/>
          </a:prstGeom>
          <a:noFill/>
        </p:spPr>
        <p:txBody>
          <a:bodyPr wrap="square">
            <a:spAutoFit/>
          </a:bodyPr>
          <a:lstStyle/>
          <a:p>
            <a:pPr algn="ctr"/>
            <a:r>
              <a:rPr lang="it-IT" sz="3200" b="1" dirty="0"/>
              <a:t>Imparare la fisica dalle osservazioni dell'atmosfera e del clima</a:t>
            </a:r>
          </a:p>
          <a:p>
            <a:pPr algn="ctr"/>
            <a:endParaRPr lang="it-IT" sz="3200" dirty="0"/>
          </a:p>
          <a:p>
            <a:pPr algn="ctr"/>
            <a:endParaRPr lang="it-IT" sz="3200" dirty="0"/>
          </a:p>
          <a:p>
            <a:pPr algn="ctr"/>
            <a:endParaRPr lang="it-IT" sz="3200" dirty="0"/>
          </a:p>
          <a:p>
            <a:pPr algn="ctr"/>
            <a:r>
              <a:rPr lang="it-IT" sz="3200" dirty="0"/>
              <a:t>Dino Zardi</a:t>
            </a:r>
          </a:p>
          <a:p>
            <a:pPr algn="ctr"/>
            <a:r>
              <a:rPr lang="it-IT" sz="3200" dirty="0"/>
              <a:t>Università di Trento</a:t>
            </a:r>
          </a:p>
        </p:txBody>
      </p:sp>
      <p:sp>
        <p:nvSpPr>
          <p:cNvPr id="2" name="TextBox 1">
            <a:extLst>
              <a:ext uri="{FF2B5EF4-FFF2-40B4-BE49-F238E27FC236}">
                <a16:creationId xmlns:a16="http://schemas.microsoft.com/office/drawing/2014/main" id="{55AA7000-7923-C48E-B907-3C8CCD32599F}"/>
              </a:ext>
            </a:extLst>
          </p:cNvPr>
          <p:cNvSpPr txBox="1"/>
          <p:nvPr/>
        </p:nvSpPr>
        <p:spPr>
          <a:xfrm>
            <a:off x="665422" y="1733550"/>
            <a:ext cx="4935069" cy="830997"/>
          </a:xfrm>
          <a:prstGeom prst="rect">
            <a:avLst/>
          </a:prstGeom>
          <a:noFill/>
        </p:spPr>
        <p:txBody>
          <a:bodyPr wrap="none" rtlCol="0">
            <a:spAutoFit/>
          </a:bodyPr>
          <a:lstStyle/>
          <a:p>
            <a:pPr algn="ctr"/>
            <a:r>
              <a:rPr lang="it-IT" sz="1600" dirty="0"/>
              <a:t>XLVI CORSO DI AGGIORNAMENTO IN FISICA - ANNO 2024</a:t>
            </a:r>
          </a:p>
          <a:p>
            <a:pPr algn="ctr"/>
            <a:r>
              <a:rPr lang="it-IT" sz="1600" dirty="0"/>
              <a:t>Cambiamento climatico e transizione energetica</a:t>
            </a:r>
          </a:p>
          <a:p>
            <a:pPr algn="ctr"/>
            <a:endParaRPr lang="it-IT" sz="1600" dirty="0"/>
          </a:p>
        </p:txBody>
      </p:sp>
      <p:pic>
        <p:nvPicPr>
          <p:cNvPr id="1026" name="Picture 2" descr="AIF - Sezione Romana | Liceo Classico «Pilo Albertelli»">
            <a:extLst>
              <a:ext uri="{FF2B5EF4-FFF2-40B4-BE49-F238E27FC236}">
                <a16:creationId xmlns:a16="http://schemas.microsoft.com/office/drawing/2014/main" id="{006C4456-7D5A-3A00-AFAC-65003598B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621" y="0"/>
            <a:ext cx="2638425"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01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44201-76C1-BB47-62FF-FE401E1C4223}"/>
              </a:ext>
            </a:extLst>
          </p:cNvPr>
          <p:cNvSpPr txBox="1"/>
          <p:nvPr/>
        </p:nvSpPr>
        <p:spPr>
          <a:xfrm>
            <a:off x="2787369" y="2712014"/>
            <a:ext cx="6617261" cy="1107996"/>
          </a:xfrm>
          <a:prstGeom prst="rect">
            <a:avLst/>
          </a:prstGeom>
          <a:noFill/>
        </p:spPr>
        <p:txBody>
          <a:bodyPr wrap="none" rtlCol="0">
            <a:spAutoFit/>
          </a:bodyPr>
          <a:lstStyle/>
          <a:p>
            <a:r>
              <a:rPr lang="en-US" sz="6600" dirty="0" err="1"/>
              <a:t>Effetti</a:t>
            </a:r>
            <a:r>
              <a:rPr lang="en-US" sz="6600" dirty="0"/>
              <a:t> non </a:t>
            </a:r>
            <a:r>
              <a:rPr lang="en-US" sz="6600" dirty="0" err="1"/>
              <a:t>inerziali</a:t>
            </a:r>
            <a:endParaRPr lang="it-IT" sz="6600" dirty="0"/>
          </a:p>
        </p:txBody>
      </p:sp>
    </p:spTree>
    <p:extLst>
      <p:ext uri="{BB962C8B-B14F-4D97-AF65-F5344CB8AC3E}">
        <p14:creationId xmlns:p14="http://schemas.microsoft.com/office/powerpoint/2010/main" val="326451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2D6930-B6E7-8E6E-FF7A-AE64EC879393}"/>
                  </a:ext>
                </a:extLst>
              </p:cNvPr>
              <p:cNvSpPr txBox="1"/>
              <p:nvPr/>
            </p:nvSpPr>
            <p:spPr>
              <a:xfrm>
                <a:off x="6351181" y="1698873"/>
                <a:ext cx="3387619" cy="624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0" i="1" smtClean="0">
                              <a:latin typeface="Cambria Math" panose="02040503050406030204" pitchFamily="18" charset="0"/>
                            </a:rPr>
                          </m:ctrlPr>
                        </m:accPr>
                        <m:e>
                          <m:sSub>
                            <m:sSubPr>
                              <m:ctrlPr>
                                <a:rPr lang="en-US" sz="3600" i="1">
                                  <a:latin typeface="Cambria Math" panose="02040503050406030204" pitchFamily="18" charset="0"/>
                                </a:rPr>
                              </m:ctrlPr>
                            </m:sSubPr>
                            <m:e>
                              <m:r>
                                <a:rPr lang="en-US" sz="3600" i="1">
                                  <a:latin typeface="Cambria Math" panose="02040503050406030204" pitchFamily="18" charset="0"/>
                                </a:rPr>
                                <m:t>𝐹</m:t>
                              </m:r>
                            </m:e>
                            <m:sub>
                              <m:r>
                                <a:rPr lang="en-US" sz="3600" i="1">
                                  <a:latin typeface="Cambria Math" panose="02040503050406030204" pitchFamily="18" charset="0"/>
                                </a:rPr>
                                <m:t>𝐶</m:t>
                              </m:r>
                            </m:sub>
                          </m:sSub>
                        </m:e>
                      </m:acc>
                      <m:r>
                        <a:rPr lang="it-IT" sz="360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𝑚</m:t>
                      </m:r>
                      <m:acc>
                        <m:accPr>
                          <m:chr m:val="⃗"/>
                          <m:ctrlPr>
                            <a:rPr lang="en-US" sz="3600" b="0" i="1" smtClean="0">
                              <a:latin typeface="Cambria Math" panose="02040503050406030204" pitchFamily="18" charset="0"/>
                            </a:rPr>
                          </m:ctrlPr>
                        </m:accPr>
                        <m:e>
                          <m:r>
                            <a:rPr lang="en-US" sz="3600" b="0" i="1" smtClean="0">
                              <a:latin typeface="Cambria Math" panose="02040503050406030204" pitchFamily="18" charset="0"/>
                            </a:rPr>
                            <m:t> </m:t>
                          </m:r>
                          <m:r>
                            <m:rPr>
                              <m:sty m:val="p"/>
                            </m:rPr>
                            <a:rPr lang="el-GR" sz="3600" b="0" i="1" smtClean="0">
                              <a:latin typeface="Cambria Math" panose="02040503050406030204" pitchFamily="18" charset="0"/>
                              <a:ea typeface="Cambria Math" panose="02040503050406030204" pitchFamily="18" charset="0"/>
                            </a:rPr>
                            <m:t>Ω</m:t>
                          </m:r>
                        </m:e>
                      </m:acc>
                      <m:r>
                        <a:rPr lang="el-GR" sz="3600" i="1">
                          <a:latin typeface="Cambria Math" panose="02040503050406030204" pitchFamily="18" charset="0"/>
                          <a:ea typeface="Cambria Math" panose="02040503050406030204" pitchFamily="18" charset="0"/>
                        </a:rPr>
                        <m:t>×</m:t>
                      </m:r>
                      <m:acc>
                        <m:accPr>
                          <m:chr m:val="⃗"/>
                          <m:ctrlPr>
                            <a:rPr lang="el-GR" sz="3600" b="0" i="1" smtClean="0">
                              <a:latin typeface="Cambria Math" panose="02040503050406030204" pitchFamily="18" charset="0"/>
                              <a:ea typeface="Cambria Math" panose="02040503050406030204" pitchFamily="18" charset="0"/>
                            </a:rPr>
                          </m:ctrlPr>
                        </m:accPr>
                        <m:e>
                          <m:r>
                            <a:rPr lang="en-US" sz="3600" b="0" i="1" smtClean="0">
                              <a:latin typeface="Cambria Math" panose="02040503050406030204" pitchFamily="18" charset="0"/>
                              <a:ea typeface="Cambria Math" panose="02040503050406030204" pitchFamily="18" charset="0"/>
                            </a:rPr>
                            <m:t>𝑣</m:t>
                          </m:r>
                        </m:e>
                      </m:acc>
                    </m:oMath>
                  </m:oMathPara>
                </a14:m>
                <a:endParaRPr lang="it-IT" sz="3600" dirty="0"/>
              </a:p>
            </p:txBody>
          </p:sp>
        </mc:Choice>
        <mc:Fallback xmlns="">
          <p:sp>
            <p:nvSpPr>
              <p:cNvPr id="2" name="TextBox 1">
                <a:extLst>
                  <a:ext uri="{FF2B5EF4-FFF2-40B4-BE49-F238E27FC236}">
                    <a16:creationId xmlns:a16="http://schemas.microsoft.com/office/drawing/2014/main" id="{D92D6930-B6E7-8E6E-FF7A-AE64EC879393}"/>
                  </a:ext>
                </a:extLst>
              </p:cNvPr>
              <p:cNvSpPr txBox="1">
                <a:spLocks noRot="1" noChangeAspect="1" noMove="1" noResize="1" noEditPoints="1" noAdjustHandles="1" noChangeArrowheads="1" noChangeShapeType="1" noTextEdit="1"/>
              </p:cNvSpPr>
              <p:nvPr/>
            </p:nvSpPr>
            <p:spPr>
              <a:xfrm>
                <a:off x="6351181" y="1698873"/>
                <a:ext cx="3387619" cy="624915"/>
              </a:xfrm>
              <a:prstGeom prst="rect">
                <a:avLst/>
              </a:prstGeom>
              <a:blipFill>
                <a:blip r:embed="rId2"/>
                <a:stretch>
                  <a:fillRect/>
                </a:stretch>
              </a:blipFill>
            </p:spPr>
            <p:txBody>
              <a:bodyPr/>
              <a:lstStyle/>
              <a:p>
                <a:r>
                  <a:rPr lang="it-IT">
                    <a:noFill/>
                  </a:rPr>
                  <a:t> </a:t>
                </a:r>
              </a:p>
            </p:txBody>
          </p:sp>
        </mc:Fallback>
      </mc:AlternateContent>
      <p:pic>
        <p:nvPicPr>
          <p:cNvPr id="3" name="Picture 2">
            <a:extLst>
              <a:ext uri="{FF2B5EF4-FFF2-40B4-BE49-F238E27FC236}">
                <a16:creationId xmlns:a16="http://schemas.microsoft.com/office/drawing/2014/main" id="{7463C372-2AFC-DDC4-FA42-930DE1EA6086}"/>
              </a:ext>
            </a:extLst>
          </p:cNvPr>
          <p:cNvPicPr>
            <a:picLocks noChangeAspect="1"/>
          </p:cNvPicPr>
          <p:nvPr/>
        </p:nvPicPr>
        <p:blipFill rotWithShape="1">
          <a:blip r:embed="rId3"/>
          <a:srcRect l="-3529" r="13477"/>
          <a:stretch/>
        </p:blipFill>
        <p:spPr>
          <a:xfrm>
            <a:off x="5930599" y="3473505"/>
            <a:ext cx="4663440" cy="2214563"/>
          </a:xfrm>
          <a:prstGeom prst="rect">
            <a:avLst/>
          </a:prstGeom>
        </p:spPr>
      </p:pic>
      <p:pic>
        <p:nvPicPr>
          <p:cNvPr id="4" name="Picture 3">
            <a:extLst>
              <a:ext uri="{FF2B5EF4-FFF2-40B4-BE49-F238E27FC236}">
                <a16:creationId xmlns:a16="http://schemas.microsoft.com/office/drawing/2014/main" id="{D4D53FB6-0D53-F593-2ADD-CB849C6DD1CB}"/>
              </a:ext>
            </a:extLst>
          </p:cNvPr>
          <p:cNvPicPr>
            <a:picLocks noChangeAspect="1"/>
          </p:cNvPicPr>
          <p:nvPr/>
        </p:nvPicPr>
        <p:blipFill>
          <a:blip r:embed="rId4"/>
          <a:stretch>
            <a:fillRect/>
          </a:stretch>
        </p:blipFill>
        <p:spPr>
          <a:xfrm>
            <a:off x="967119" y="842297"/>
            <a:ext cx="3771900" cy="4429125"/>
          </a:xfrm>
          <a:prstGeom prst="rect">
            <a:avLst/>
          </a:prstGeom>
        </p:spPr>
      </p:pic>
      <p:sp>
        <p:nvSpPr>
          <p:cNvPr id="6" name="TextBox 5">
            <a:extLst>
              <a:ext uri="{FF2B5EF4-FFF2-40B4-BE49-F238E27FC236}">
                <a16:creationId xmlns:a16="http://schemas.microsoft.com/office/drawing/2014/main" id="{3CC8A44A-36A2-5CCE-B414-C8C4936ED532}"/>
              </a:ext>
            </a:extLst>
          </p:cNvPr>
          <p:cNvSpPr txBox="1"/>
          <p:nvPr/>
        </p:nvSpPr>
        <p:spPr>
          <a:xfrm>
            <a:off x="840880" y="5441082"/>
            <a:ext cx="4024378" cy="830997"/>
          </a:xfrm>
          <a:prstGeom prst="rect">
            <a:avLst/>
          </a:prstGeom>
          <a:noFill/>
        </p:spPr>
        <p:txBody>
          <a:bodyPr wrap="square">
            <a:spAutoFit/>
          </a:bodyPr>
          <a:lstStyle/>
          <a:p>
            <a:pPr algn="ctr"/>
            <a:r>
              <a:rPr lang="it-IT" sz="2400" b="1" dirty="0"/>
              <a:t>Gaspard-Gustave de </a:t>
            </a:r>
            <a:r>
              <a:rPr lang="it-IT" sz="2400" b="1" dirty="0" err="1"/>
              <a:t>Coriolis</a:t>
            </a:r>
            <a:r>
              <a:rPr lang="it-IT" sz="2400" b="1" dirty="0"/>
              <a:t> </a:t>
            </a:r>
          </a:p>
          <a:p>
            <a:pPr algn="ctr"/>
            <a:r>
              <a:rPr lang="it-IT" sz="2400" dirty="0"/>
              <a:t>(1792 – 1843)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6A052C-90ED-E841-E77F-E51BF1B1A263}"/>
                  </a:ext>
                </a:extLst>
              </p:cNvPr>
              <p:cNvSpPr txBox="1"/>
              <p:nvPr/>
            </p:nvSpPr>
            <p:spPr>
              <a:xfrm>
                <a:off x="7393484" y="3289353"/>
                <a:ext cx="651506" cy="624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0" i="1" smtClean="0">
                              <a:latin typeface="Cambria Math" panose="02040503050406030204" pitchFamily="18" charset="0"/>
                            </a:rPr>
                          </m:ctrlPr>
                        </m:accPr>
                        <m:e>
                          <m:r>
                            <a:rPr lang="en-US" sz="3600" b="0" i="1" smtClean="0">
                              <a:latin typeface="Cambria Math" panose="02040503050406030204" pitchFamily="18" charset="0"/>
                            </a:rPr>
                            <m:t> </m:t>
                          </m:r>
                          <m:r>
                            <m:rPr>
                              <m:sty m:val="p"/>
                            </m:rPr>
                            <a:rPr lang="el-GR" sz="3600" b="0" i="1" smtClean="0">
                              <a:latin typeface="Cambria Math" panose="02040503050406030204" pitchFamily="18" charset="0"/>
                              <a:ea typeface="Cambria Math" panose="02040503050406030204" pitchFamily="18" charset="0"/>
                            </a:rPr>
                            <m:t>Ω</m:t>
                          </m:r>
                        </m:e>
                      </m:acc>
                    </m:oMath>
                  </m:oMathPara>
                </a14:m>
                <a:endParaRPr lang="it-IT" sz="3600" dirty="0"/>
              </a:p>
            </p:txBody>
          </p:sp>
        </mc:Choice>
        <mc:Fallback xmlns="">
          <p:sp>
            <p:nvSpPr>
              <p:cNvPr id="5" name="TextBox 4">
                <a:extLst>
                  <a:ext uri="{FF2B5EF4-FFF2-40B4-BE49-F238E27FC236}">
                    <a16:creationId xmlns:a16="http://schemas.microsoft.com/office/drawing/2014/main" id="{286A052C-90ED-E841-E77F-E51BF1B1A263}"/>
                  </a:ext>
                </a:extLst>
              </p:cNvPr>
              <p:cNvSpPr txBox="1">
                <a:spLocks noRot="1" noChangeAspect="1" noMove="1" noResize="1" noEditPoints="1" noAdjustHandles="1" noChangeArrowheads="1" noChangeShapeType="1" noTextEdit="1"/>
              </p:cNvSpPr>
              <p:nvPr/>
            </p:nvSpPr>
            <p:spPr>
              <a:xfrm>
                <a:off x="7393484" y="3289353"/>
                <a:ext cx="651506" cy="624915"/>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E83DBE-EB40-039F-E204-123F47087CFF}"/>
                  </a:ext>
                </a:extLst>
              </p:cNvPr>
              <p:cNvSpPr txBox="1"/>
              <p:nvPr/>
            </p:nvSpPr>
            <p:spPr>
              <a:xfrm>
                <a:off x="7242476" y="4396120"/>
                <a:ext cx="151008" cy="36933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i="1">
                          <a:latin typeface="Cambria Math" panose="02040503050406030204" pitchFamily="18" charset="0"/>
                          <a:ea typeface="Cambria Math" panose="02040503050406030204" pitchFamily="18" charset="0"/>
                        </a:rPr>
                        <m:t>Ω</m:t>
                      </m:r>
                    </m:oMath>
                  </m:oMathPara>
                </a14:m>
                <a:endParaRPr lang="it-IT" sz="2400" dirty="0"/>
              </a:p>
            </p:txBody>
          </p:sp>
        </mc:Choice>
        <mc:Fallback xmlns="">
          <p:sp>
            <p:nvSpPr>
              <p:cNvPr id="7" name="TextBox 6">
                <a:extLst>
                  <a:ext uri="{FF2B5EF4-FFF2-40B4-BE49-F238E27FC236}">
                    <a16:creationId xmlns:a16="http://schemas.microsoft.com/office/drawing/2014/main" id="{7DE83DBE-EB40-039F-E204-123F47087CFF}"/>
                  </a:ext>
                </a:extLst>
              </p:cNvPr>
              <p:cNvSpPr txBox="1">
                <a:spLocks noRot="1" noChangeAspect="1" noMove="1" noResize="1" noEditPoints="1" noAdjustHandles="1" noChangeArrowheads="1" noChangeShapeType="1" noTextEdit="1"/>
              </p:cNvSpPr>
              <p:nvPr/>
            </p:nvSpPr>
            <p:spPr>
              <a:xfrm>
                <a:off x="7242476" y="4396120"/>
                <a:ext cx="151008" cy="369332"/>
              </a:xfrm>
              <a:prstGeom prst="rect">
                <a:avLst/>
              </a:prstGeom>
              <a:blipFill>
                <a:blip r:embed="rId6"/>
                <a:stretch>
                  <a:fillRect l="-68000" r="-108000" b="-6557"/>
                </a:stretch>
              </a:blipFill>
            </p:spPr>
            <p:txBody>
              <a:bodyPr/>
              <a:lstStyle/>
              <a:p>
                <a:r>
                  <a:rPr lang="it-IT">
                    <a:noFill/>
                  </a:rPr>
                  <a:t> </a:t>
                </a:r>
              </a:p>
            </p:txBody>
          </p:sp>
        </mc:Fallback>
      </mc:AlternateContent>
      <p:cxnSp>
        <p:nvCxnSpPr>
          <p:cNvPr id="9" name="Straight Arrow Connector 8">
            <a:extLst>
              <a:ext uri="{FF2B5EF4-FFF2-40B4-BE49-F238E27FC236}">
                <a16:creationId xmlns:a16="http://schemas.microsoft.com/office/drawing/2014/main" id="{6921545F-5BC1-F9C1-6DA7-905E96BBA0EA}"/>
              </a:ext>
            </a:extLst>
          </p:cNvPr>
          <p:cNvCxnSpPr>
            <a:cxnSpLocks/>
          </p:cNvCxnSpPr>
          <p:nvPr/>
        </p:nvCxnSpPr>
        <p:spPr>
          <a:xfrm>
            <a:off x="10257183" y="4779721"/>
            <a:ext cx="1272208" cy="997595"/>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956797-E2E4-B35E-25A2-49F30268574F}"/>
              </a:ext>
            </a:extLst>
          </p:cNvPr>
          <p:cNvCxnSpPr>
            <a:cxnSpLocks/>
          </p:cNvCxnSpPr>
          <p:nvPr/>
        </p:nvCxnSpPr>
        <p:spPr>
          <a:xfrm flipH="1">
            <a:off x="9011478" y="4779721"/>
            <a:ext cx="1245705" cy="908347"/>
          </a:xfrm>
          <a:prstGeom prst="straightConnector1">
            <a:avLst/>
          </a:prstGeom>
          <a:ln w="349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9A87AA9-503E-9A75-9D51-901431CD22B3}"/>
                  </a:ext>
                </a:extLst>
              </p:cNvPr>
              <p:cNvSpPr txBox="1"/>
              <p:nvPr/>
            </p:nvSpPr>
            <p:spPr>
              <a:xfrm>
                <a:off x="9087293" y="5670754"/>
                <a:ext cx="651507" cy="644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sSub>
                            <m:sSubPr>
                              <m:ctrlPr>
                                <a:rPr lang="en-US" sz="3200" i="1">
                                  <a:latin typeface="Cambria Math" panose="02040503050406030204" pitchFamily="18" charset="0"/>
                                </a:rPr>
                              </m:ctrlPr>
                            </m:sSubPr>
                            <m:e>
                              <m:r>
                                <a:rPr lang="en-US" sz="3200" i="1">
                                  <a:latin typeface="Cambria Math" panose="02040503050406030204" pitchFamily="18" charset="0"/>
                                </a:rPr>
                                <m:t>𝐹</m:t>
                              </m:r>
                            </m:e>
                            <m:sub>
                              <m:r>
                                <a:rPr lang="en-US" sz="3200" i="1">
                                  <a:latin typeface="Cambria Math" panose="02040503050406030204" pitchFamily="18" charset="0"/>
                                </a:rPr>
                                <m:t>𝐶</m:t>
                              </m:r>
                            </m:sub>
                          </m:sSub>
                        </m:e>
                      </m:acc>
                    </m:oMath>
                  </m:oMathPara>
                </a14:m>
                <a:endParaRPr lang="it-IT" sz="3200" dirty="0"/>
              </a:p>
            </p:txBody>
          </p:sp>
        </mc:Choice>
        <mc:Fallback xmlns="">
          <p:sp>
            <p:nvSpPr>
              <p:cNvPr id="19" name="TextBox 18">
                <a:extLst>
                  <a:ext uri="{FF2B5EF4-FFF2-40B4-BE49-F238E27FC236}">
                    <a16:creationId xmlns:a16="http://schemas.microsoft.com/office/drawing/2014/main" id="{19A87AA9-503E-9A75-9D51-901431CD22B3}"/>
                  </a:ext>
                </a:extLst>
              </p:cNvPr>
              <p:cNvSpPr txBox="1">
                <a:spLocks noRot="1" noChangeAspect="1" noMove="1" noResize="1" noEditPoints="1" noAdjustHandles="1" noChangeArrowheads="1" noChangeShapeType="1" noTextEdit="1"/>
              </p:cNvSpPr>
              <p:nvPr/>
            </p:nvSpPr>
            <p:spPr>
              <a:xfrm>
                <a:off x="9087293" y="5670754"/>
                <a:ext cx="651507" cy="644664"/>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B92F52C-09ED-4682-6078-BF904362C990}"/>
                  </a:ext>
                </a:extLst>
              </p:cNvPr>
              <p:cNvSpPr txBox="1"/>
              <p:nvPr/>
            </p:nvSpPr>
            <p:spPr>
              <a:xfrm>
                <a:off x="10930895" y="4909186"/>
                <a:ext cx="65150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l-GR" sz="3200" b="0" i="1" smtClean="0">
                              <a:latin typeface="Cambria Math" panose="02040503050406030204" pitchFamily="18" charset="0"/>
                              <a:ea typeface="Cambria Math" panose="02040503050406030204" pitchFamily="18" charset="0"/>
                            </a:rPr>
                          </m:ctrlPr>
                        </m:accPr>
                        <m:e>
                          <m:r>
                            <a:rPr lang="en-US" sz="3200" b="0" i="1" smtClean="0">
                              <a:latin typeface="Cambria Math" panose="02040503050406030204" pitchFamily="18" charset="0"/>
                              <a:ea typeface="Cambria Math" panose="02040503050406030204" pitchFamily="18" charset="0"/>
                            </a:rPr>
                            <m:t>𝑣</m:t>
                          </m:r>
                        </m:e>
                      </m:acc>
                    </m:oMath>
                  </m:oMathPara>
                </a14:m>
                <a:endParaRPr lang="it-IT" sz="3200" dirty="0"/>
              </a:p>
            </p:txBody>
          </p:sp>
        </mc:Choice>
        <mc:Fallback xmlns="">
          <p:sp>
            <p:nvSpPr>
              <p:cNvPr id="21" name="TextBox 20">
                <a:extLst>
                  <a:ext uri="{FF2B5EF4-FFF2-40B4-BE49-F238E27FC236}">
                    <a16:creationId xmlns:a16="http://schemas.microsoft.com/office/drawing/2014/main" id="{7B92F52C-09ED-4682-6078-BF904362C990}"/>
                  </a:ext>
                </a:extLst>
              </p:cNvPr>
              <p:cNvSpPr txBox="1">
                <a:spLocks noRot="1" noChangeAspect="1" noMove="1" noResize="1" noEditPoints="1" noAdjustHandles="1" noChangeArrowheads="1" noChangeShapeType="1" noTextEdit="1"/>
              </p:cNvSpPr>
              <p:nvPr/>
            </p:nvSpPr>
            <p:spPr>
              <a:xfrm>
                <a:off x="10930895" y="4909186"/>
                <a:ext cx="651506" cy="584775"/>
              </a:xfrm>
              <a:prstGeom prst="rect">
                <a:avLst/>
              </a:prstGeom>
              <a:blipFill>
                <a:blip r:embed="rId8"/>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28276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P spid="7" grpId="0" animBg="1"/>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FC5A0-466F-E444-1DFE-9DCBA505A883}"/>
              </a:ext>
            </a:extLst>
          </p:cNvPr>
          <p:cNvPicPr>
            <a:picLocks noChangeAspect="1"/>
          </p:cNvPicPr>
          <p:nvPr/>
        </p:nvPicPr>
        <p:blipFill rotWithShape="1">
          <a:blip r:embed="rId2"/>
          <a:srcRect l="9600" r="-1760"/>
          <a:stretch/>
        </p:blipFill>
        <p:spPr>
          <a:xfrm>
            <a:off x="7458829" y="2986162"/>
            <a:ext cx="4731026" cy="3593444"/>
          </a:xfrm>
          <a:prstGeom prst="rect">
            <a:avLst/>
          </a:prstGeom>
        </p:spPr>
      </p:pic>
      <p:pic>
        <p:nvPicPr>
          <p:cNvPr id="3" name="Picture 2">
            <a:extLst>
              <a:ext uri="{FF2B5EF4-FFF2-40B4-BE49-F238E27FC236}">
                <a16:creationId xmlns:a16="http://schemas.microsoft.com/office/drawing/2014/main" id="{67E71ED0-7E3A-AAB1-6F12-9CE9B860880E}"/>
              </a:ext>
            </a:extLst>
          </p:cNvPr>
          <p:cNvPicPr>
            <a:picLocks noChangeAspect="1"/>
          </p:cNvPicPr>
          <p:nvPr/>
        </p:nvPicPr>
        <p:blipFill rotWithShape="1">
          <a:blip r:embed="rId3"/>
          <a:srcRect r="17439" b="1257"/>
          <a:stretch/>
        </p:blipFill>
        <p:spPr>
          <a:xfrm>
            <a:off x="3543322" y="1461443"/>
            <a:ext cx="4169500" cy="3490744"/>
          </a:xfrm>
          <a:prstGeom prst="rect">
            <a:avLst/>
          </a:prstGeom>
        </p:spPr>
      </p:pic>
      <p:pic>
        <p:nvPicPr>
          <p:cNvPr id="2" name="Picture 1">
            <a:extLst>
              <a:ext uri="{FF2B5EF4-FFF2-40B4-BE49-F238E27FC236}">
                <a16:creationId xmlns:a16="http://schemas.microsoft.com/office/drawing/2014/main" id="{D48D8BC0-F093-0EA2-E1DB-8BF1B921AE7B}"/>
              </a:ext>
            </a:extLst>
          </p:cNvPr>
          <p:cNvPicPr>
            <a:picLocks noChangeAspect="1"/>
          </p:cNvPicPr>
          <p:nvPr/>
        </p:nvPicPr>
        <p:blipFill rotWithShape="1">
          <a:blip r:embed="rId4"/>
          <a:srcRect t="6298" r="16220" b="5511"/>
          <a:stretch/>
        </p:blipFill>
        <p:spPr>
          <a:xfrm>
            <a:off x="393797" y="543889"/>
            <a:ext cx="3915507" cy="2885111"/>
          </a:xfrm>
          <a:prstGeom prst="rect">
            <a:avLst/>
          </a:prstGeom>
        </p:spPr>
      </p:pic>
      <p:sp>
        <p:nvSpPr>
          <p:cNvPr id="6" name="TextBox 5">
            <a:extLst>
              <a:ext uri="{FF2B5EF4-FFF2-40B4-BE49-F238E27FC236}">
                <a16:creationId xmlns:a16="http://schemas.microsoft.com/office/drawing/2014/main" id="{7713D83E-FBC8-1713-1921-7131597B818B}"/>
              </a:ext>
            </a:extLst>
          </p:cNvPr>
          <p:cNvSpPr txBox="1"/>
          <p:nvPr/>
        </p:nvSpPr>
        <p:spPr>
          <a:xfrm>
            <a:off x="297510" y="6268683"/>
            <a:ext cx="10238014" cy="338554"/>
          </a:xfrm>
          <a:prstGeom prst="rect">
            <a:avLst/>
          </a:prstGeom>
          <a:noFill/>
        </p:spPr>
        <p:txBody>
          <a:bodyPr wrap="square">
            <a:spAutoFit/>
          </a:bodyPr>
          <a:lstStyle/>
          <a:p>
            <a:r>
              <a:rPr lang="it-IT" sz="1600" dirty="0"/>
              <a:t>https://ftp.comet.ucar.edu/memory-stick/tropical/textbook_2nd_edition/navmenu.php_tab_4_page_2.1.0.htm</a:t>
            </a:r>
          </a:p>
        </p:txBody>
      </p:sp>
    </p:spTree>
    <p:extLst>
      <p:ext uri="{BB962C8B-B14F-4D97-AF65-F5344CB8AC3E}">
        <p14:creationId xmlns:p14="http://schemas.microsoft.com/office/powerpoint/2010/main" val="279519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F9D49F-7C29-D1DD-6FC0-A9B2374BCBE3}"/>
              </a:ext>
            </a:extLst>
          </p:cNvPr>
          <p:cNvPicPr>
            <a:picLocks noChangeAspect="1"/>
          </p:cNvPicPr>
          <p:nvPr/>
        </p:nvPicPr>
        <p:blipFill rotWithShape="1">
          <a:blip r:embed="rId2"/>
          <a:srcRect/>
          <a:stretch/>
        </p:blipFill>
        <p:spPr>
          <a:xfrm>
            <a:off x="406027" y="2370258"/>
            <a:ext cx="5199269" cy="3899452"/>
          </a:xfrm>
          <a:prstGeom prst="rect">
            <a:avLst/>
          </a:prstGeom>
        </p:spPr>
      </p:pic>
      <p:sp>
        <p:nvSpPr>
          <p:cNvPr id="3" name="TextBox 2">
            <a:extLst>
              <a:ext uri="{FF2B5EF4-FFF2-40B4-BE49-F238E27FC236}">
                <a16:creationId xmlns:a16="http://schemas.microsoft.com/office/drawing/2014/main" id="{EDC51DF8-8F80-ACE2-D31E-4C43F5427BAC}"/>
              </a:ext>
            </a:extLst>
          </p:cNvPr>
          <p:cNvSpPr txBox="1"/>
          <p:nvPr/>
        </p:nvSpPr>
        <p:spPr>
          <a:xfrm>
            <a:off x="545910" y="518616"/>
            <a:ext cx="2896434" cy="461665"/>
          </a:xfrm>
          <a:prstGeom prst="rect">
            <a:avLst/>
          </a:prstGeom>
          <a:noFill/>
        </p:spPr>
        <p:txBody>
          <a:bodyPr wrap="none" rtlCol="0">
            <a:spAutoFit/>
          </a:bodyPr>
          <a:lstStyle/>
          <a:p>
            <a:r>
              <a:rPr lang="en-US" sz="2400" b="1" dirty="0" err="1"/>
              <a:t>Equilibrio</a:t>
            </a:r>
            <a:r>
              <a:rPr lang="en-US" sz="2400" b="1" dirty="0"/>
              <a:t> </a:t>
            </a:r>
            <a:r>
              <a:rPr lang="en-US" sz="2400" b="1" dirty="0" err="1"/>
              <a:t>geostrofico</a:t>
            </a:r>
            <a:endParaRPr lang="it-IT" sz="2400" b="1" dirty="0"/>
          </a:p>
        </p:txBody>
      </p:sp>
      <p:pic>
        <p:nvPicPr>
          <p:cNvPr id="4" name="Picture 3">
            <a:extLst>
              <a:ext uri="{FF2B5EF4-FFF2-40B4-BE49-F238E27FC236}">
                <a16:creationId xmlns:a16="http://schemas.microsoft.com/office/drawing/2014/main" id="{33DC9C87-D11C-6D16-8A01-491E08411707}"/>
              </a:ext>
            </a:extLst>
          </p:cNvPr>
          <p:cNvPicPr>
            <a:picLocks noChangeAspect="1"/>
          </p:cNvPicPr>
          <p:nvPr/>
        </p:nvPicPr>
        <p:blipFill>
          <a:blip r:embed="rId3"/>
          <a:stretch>
            <a:fillRect/>
          </a:stretch>
        </p:blipFill>
        <p:spPr>
          <a:xfrm>
            <a:off x="6096000" y="2116853"/>
            <a:ext cx="5199269" cy="407510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127640A-C899-D77B-754D-03795C865D91}"/>
                  </a:ext>
                </a:extLst>
              </p:cNvPr>
              <p:cNvSpPr txBox="1"/>
              <p:nvPr/>
            </p:nvSpPr>
            <p:spPr>
              <a:xfrm>
                <a:off x="4746003" y="666044"/>
                <a:ext cx="3154390" cy="1137940"/>
              </a:xfrm>
              <a:prstGeom prst="rect">
                <a:avLst/>
              </a:prstGeom>
              <a:noFill/>
              <a:ln w="34925">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3600" i="1" smtClean="0">
                              <a:latin typeface="Cambria Math" panose="02040503050406030204" pitchFamily="18" charset="0"/>
                            </a:rPr>
                          </m:ctrlPr>
                        </m:sSubPr>
                        <m:e>
                          <m:acc>
                            <m:accPr>
                              <m:chr m:val="⃗"/>
                              <m:ctrlPr>
                                <a:rPr lang="it-IT" sz="3600" i="1" smtClean="0">
                                  <a:latin typeface="Cambria Math" panose="02040503050406030204" pitchFamily="18" charset="0"/>
                                </a:rPr>
                              </m:ctrlPr>
                            </m:accPr>
                            <m:e>
                              <m:r>
                                <a:rPr lang="en-US" sz="3600" b="0" i="1" smtClean="0">
                                  <a:latin typeface="Cambria Math" panose="02040503050406030204" pitchFamily="18" charset="0"/>
                                </a:rPr>
                                <m:t>𝑣</m:t>
                              </m:r>
                            </m:e>
                          </m:acc>
                        </m:e>
                        <m:sub>
                          <m:r>
                            <a:rPr lang="en-US" sz="3600" b="0" i="1" smtClean="0">
                              <a:latin typeface="Cambria Math" panose="02040503050406030204" pitchFamily="18" charset="0"/>
                            </a:rPr>
                            <m:t>𝐺</m:t>
                          </m:r>
                        </m:sub>
                      </m:sSub>
                      <m:r>
                        <a:rPr lang="it-IT" sz="3600" i="1" smtClean="0">
                          <a:latin typeface="Cambria Math" panose="02040503050406030204" pitchFamily="18" charset="0"/>
                        </a:rPr>
                        <m:t>=</m:t>
                      </m:r>
                      <m:acc>
                        <m:accPr>
                          <m:chr m:val="̂"/>
                          <m:ctrlPr>
                            <a:rPr lang="it-IT" sz="3600" i="1" smtClean="0">
                              <a:latin typeface="Cambria Math" panose="02040503050406030204" pitchFamily="18" charset="0"/>
                            </a:rPr>
                          </m:ctrlPr>
                        </m:accPr>
                        <m:e>
                          <m:r>
                            <a:rPr lang="en-US" sz="3600" b="0" i="1" smtClean="0">
                              <a:latin typeface="Cambria Math" panose="02040503050406030204" pitchFamily="18" charset="0"/>
                            </a:rPr>
                            <m:t>𝑘</m:t>
                          </m:r>
                        </m:e>
                      </m:acc>
                      <m:r>
                        <a:rPr lang="it-IT" sz="3600" i="1" smtClean="0">
                          <a:latin typeface="Cambria Math" panose="02040503050406030204" pitchFamily="18" charset="0"/>
                          <a:ea typeface="Cambria Math" panose="02040503050406030204" pitchFamily="18" charset="0"/>
                        </a:rPr>
                        <m:t>×</m:t>
                      </m:r>
                      <m:f>
                        <m:fPr>
                          <m:ctrlPr>
                            <a:rPr lang="it-IT" sz="3600" i="1" smtClean="0">
                              <a:latin typeface="Cambria Math" panose="02040503050406030204" pitchFamily="18" charset="0"/>
                              <a:ea typeface="Cambria Math" panose="02040503050406030204" pitchFamily="18" charset="0"/>
                            </a:rPr>
                          </m:ctrlPr>
                        </m:fPr>
                        <m:num>
                          <m:r>
                            <a:rPr lang="en-US" sz="3600" b="0" i="1" smtClean="0">
                              <a:latin typeface="Cambria Math" panose="02040503050406030204" pitchFamily="18" charset="0"/>
                              <a:ea typeface="Cambria Math" panose="02040503050406030204" pitchFamily="18" charset="0"/>
                            </a:rPr>
                            <m:t>1</m:t>
                          </m:r>
                        </m:num>
                        <m:den>
                          <m:r>
                            <a:rPr lang="it-IT" sz="3600" i="1" smtClean="0">
                              <a:latin typeface="Cambria Math" panose="02040503050406030204" pitchFamily="18" charset="0"/>
                              <a:ea typeface="Cambria Math" panose="02040503050406030204" pitchFamily="18" charset="0"/>
                            </a:rPr>
                            <m:t>𝜌</m:t>
                          </m:r>
                          <m:r>
                            <a:rPr lang="en-US" sz="3600" b="0" i="1" smtClean="0">
                              <a:latin typeface="Cambria Math" panose="02040503050406030204" pitchFamily="18" charset="0"/>
                              <a:ea typeface="Cambria Math" panose="02040503050406030204" pitchFamily="18" charset="0"/>
                            </a:rPr>
                            <m:t>𝑓</m:t>
                          </m:r>
                        </m:den>
                      </m:f>
                      <m:r>
                        <m:rPr>
                          <m:sty m:val="p"/>
                        </m:rPr>
                        <a:rPr lang="it-IT"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𝑝</m:t>
                      </m:r>
                    </m:oMath>
                  </m:oMathPara>
                </a14:m>
                <a:endParaRPr lang="it-IT" sz="3600" dirty="0"/>
              </a:p>
            </p:txBody>
          </p:sp>
        </mc:Choice>
        <mc:Fallback xmlns="">
          <p:sp>
            <p:nvSpPr>
              <p:cNvPr id="5" name="TextBox 4">
                <a:extLst>
                  <a:ext uri="{FF2B5EF4-FFF2-40B4-BE49-F238E27FC236}">
                    <a16:creationId xmlns:a16="http://schemas.microsoft.com/office/drawing/2014/main" id="{E127640A-C899-D77B-754D-03795C865D91}"/>
                  </a:ext>
                </a:extLst>
              </p:cNvPr>
              <p:cNvSpPr txBox="1">
                <a:spLocks noRot="1" noChangeAspect="1" noMove="1" noResize="1" noEditPoints="1" noAdjustHandles="1" noChangeArrowheads="1" noChangeShapeType="1" noTextEdit="1"/>
              </p:cNvSpPr>
              <p:nvPr/>
            </p:nvSpPr>
            <p:spPr>
              <a:xfrm>
                <a:off x="4746003" y="666044"/>
                <a:ext cx="3154390" cy="1137940"/>
              </a:xfrm>
              <a:prstGeom prst="rect">
                <a:avLst/>
              </a:prstGeom>
              <a:blipFill>
                <a:blip r:embed="rId4"/>
                <a:stretch>
                  <a:fillRect/>
                </a:stretch>
              </a:blipFill>
              <a:ln w="34925">
                <a:solidFill>
                  <a:schemeClr val="accent1"/>
                </a:solidFill>
              </a:ln>
            </p:spPr>
            <p:txBody>
              <a:bodyPr/>
              <a:lstStyle/>
              <a:p>
                <a:r>
                  <a:rPr lang="it-IT">
                    <a:noFill/>
                  </a:rPr>
                  <a:t> </a:t>
                </a:r>
              </a:p>
            </p:txBody>
          </p:sp>
        </mc:Fallback>
      </mc:AlternateContent>
    </p:spTree>
    <p:extLst>
      <p:ext uri="{BB962C8B-B14F-4D97-AF65-F5344CB8AC3E}">
        <p14:creationId xmlns:p14="http://schemas.microsoft.com/office/powerpoint/2010/main" val="3574463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F0380-F199-211B-73B9-576096D6D4CE}"/>
              </a:ext>
            </a:extLst>
          </p:cNvPr>
          <p:cNvPicPr>
            <a:picLocks noChangeAspect="1"/>
          </p:cNvPicPr>
          <p:nvPr/>
        </p:nvPicPr>
        <p:blipFill>
          <a:blip r:embed="rId2"/>
          <a:stretch>
            <a:fillRect/>
          </a:stretch>
        </p:blipFill>
        <p:spPr>
          <a:xfrm>
            <a:off x="2409825" y="571500"/>
            <a:ext cx="7372350" cy="5715000"/>
          </a:xfrm>
          <a:prstGeom prst="rect">
            <a:avLst/>
          </a:prstGeom>
        </p:spPr>
      </p:pic>
    </p:spTree>
    <p:extLst>
      <p:ext uri="{BB962C8B-B14F-4D97-AF65-F5344CB8AC3E}">
        <p14:creationId xmlns:p14="http://schemas.microsoft.com/office/powerpoint/2010/main" val="278614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87874-B067-9A12-64A1-31CA2A065425}"/>
              </a:ext>
            </a:extLst>
          </p:cNvPr>
          <p:cNvSpPr txBox="1"/>
          <p:nvPr/>
        </p:nvSpPr>
        <p:spPr>
          <a:xfrm>
            <a:off x="2110517" y="2699463"/>
            <a:ext cx="8321381" cy="1107996"/>
          </a:xfrm>
          <a:prstGeom prst="rect">
            <a:avLst/>
          </a:prstGeom>
          <a:noFill/>
        </p:spPr>
        <p:txBody>
          <a:bodyPr wrap="none" rtlCol="0">
            <a:spAutoFit/>
          </a:bodyPr>
          <a:lstStyle/>
          <a:p>
            <a:r>
              <a:rPr lang="en-US" sz="6600" dirty="0" err="1"/>
              <a:t>Meccanica</a:t>
            </a:r>
            <a:r>
              <a:rPr lang="en-US" sz="6600" dirty="0"/>
              <a:t> del continuo</a:t>
            </a:r>
            <a:endParaRPr lang="it-IT" sz="6600" dirty="0"/>
          </a:p>
        </p:txBody>
      </p:sp>
    </p:spTree>
    <p:extLst>
      <p:ext uri="{BB962C8B-B14F-4D97-AF65-F5344CB8AC3E}">
        <p14:creationId xmlns:p14="http://schemas.microsoft.com/office/powerpoint/2010/main" val="65729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ADE5E-7A0F-416A-90B5-3B92CE8D4D2D}"/>
              </a:ext>
            </a:extLst>
          </p:cNvPr>
          <p:cNvPicPr>
            <a:picLocks noChangeAspect="1"/>
          </p:cNvPicPr>
          <p:nvPr/>
        </p:nvPicPr>
        <p:blipFill>
          <a:blip r:embed="rId2"/>
          <a:stretch>
            <a:fillRect/>
          </a:stretch>
        </p:blipFill>
        <p:spPr>
          <a:xfrm>
            <a:off x="7301304" y="647699"/>
            <a:ext cx="3444181" cy="5067301"/>
          </a:xfrm>
          <a:prstGeom prst="rect">
            <a:avLst/>
          </a:prstGeom>
        </p:spPr>
      </p:pic>
      <p:sp>
        <p:nvSpPr>
          <p:cNvPr id="3" name="TextBox 2">
            <a:extLst>
              <a:ext uri="{FF2B5EF4-FFF2-40B4-BE49-F238E27FC236}">
                <a16:creationId xmlns:a16="http://schemas.microsoft.com/office/drawing/2014/main" id="{1A9821AD-FC2B-4A7B-B57C-9AF70F6911EF}"/>
              </a:ext>
            </a:extLst>
          </p:cNvPr>
          <p:cNvSpPr txBox="1"/>
          <p:nvPr/>
        </p:nvSpPr>
        <p:spPr>
          <a:xfrm>
            <a:off x="606726" y="324382"/>
            <a:ext cx="6484539" cy="6155531"/>
          </a:xfrm>
          <a:prstGeom prst="rect">
            <a:avLst/>
          </a:prstGeom>
          <a:noFill/>
        </p:spPr>
        <p:txBody>
          <a:bodyPr wrap="square" rtlCol="0">
            <a:spAutoFit/>
          </a:bodyPr>
          <a:lstStyle/>
          <a:p>
            <a:endParaRPr lang="en-US" sz="2400" dirty="0"/>
          </a:p>
          <a:p>
            <a:r>
              <a:rPr lang="it-IT" sz="2600" b="1" i="1" dirty="0"/>
              <a:t>«Noi viviamo sommersi nel fondo d’un pelago d’aria elementare, la quale per esperienze indubitate si sa che pesa, e tanto, che questa grossissima vicino alla superficie terrena, </a:t>
            </a:r>
          </a:p>
          <a:p>
            <a:r>
              <a:rPr lang="it-IT" sz="2600" b="1" i="1" dirty="0"/>
              <a:t>pesa circa la quattrocentesima parte del peso dell’acqua»</a:t>
            </a:r>
          </a:p>
          <a:p>
            <a:endParaRPr lang="it-IT" sz="2600" dirty="0"/>
          </a:p>
          <a:p>
            <a:r>
              <a:rPr lang="it-IT" sz="2600" dirty="0"/>
              <a:t>Lettera a Michelangelo Ricci, 11 giugno 1644</a:t>
            </a:r>
            <a:endParaRPr lang="en-US" sz="2600" dirty="0"/>
          </a:p>
          <a:p>
            <a:endParaRPr lang="en-US" sz="2400" dirty="0"/>
          </a:p>
          <a:p>
            <a:endParaRPr lang="en-US" sz="2400" dirty="0"/>
          </a:p>
          <a:p>
            <a:endParaRPr lang="en-US" sz="2400" dirty="0"/>
          </a:p>
          <a:p>
            <a:endParaRPr lang="en-US" sz="2400" dirty="0"/>
          </a:p>
          <a:p>
            <a:endParaRPr lang="en-US" sz="2400" dirty="0"/>
          </a:p>
          <a:p>
            <a:endParaRPr lang="en-US" sz="2400" dirty="0"/>
          </a:p>
          <a:p>
            <a:r>
              <a:rPr lang="en-US" dirty="0">
                <a:hlinkClick r:id="rId3"/>
              </a:rPr>
              <a:t>https://it.wikipedia.org/wiki/Evangelista_Torricelli</a:t>
            </a:r>
            <a:r>
              <a:rPr lang="en-US" dirty="0"/>
              <a:t> </a:t>
            </a:r>
          </a:p>
        </p:txBody>
      </p:sp>
      <p:sp>
        <p:nvSpPr>
          <p:cNvPr id="5" name="TextBox 4">
            <a:extLst>
              <a:ext uri="{FF2B5EF4-FFF2-40B4-BE49-F238E27FC236}">
                <a16:creationId xmlns:a16="http://schemas.microsoft.com/office/drawing/2014/main" id="{98D57580-710F-02D3-12FF-6FDF76F074F7}"/>
              </a:ext>
            </a:extLst>
          </p:cNvPr>
          <p:cNvSpPr txBox="1"/>
          <p:nvPr/>
        </p:nvSpPr>
        <p:spPr>
          <a:xfrm>
            <a:off x="7326507" y="5856358"/>
            <a:ext cx="3393773" cy="707886"/>
          </a:xfrm>
          <a:prstGeom prst="rect">
            <a:avLst/>
          </a:prstGeom>
          <a:noFill/>
        </p:spPr>
        <p:txBody>
          <a:bodyPr wrap="square">
            <a:spAutoFit/>
          </a:bodyPr>
          <a:lstStyle/>
          <a:p>
            <a:pPr algn="ctr"/>
            <a:r>
              <a:rPr lang="en-US" sz="2000" b="1" dirty="0"/>
              <a:t>Evangelista Torricelli</a:t>
            </a:r>
          </a:p>
          <a:p>
            <a:pPr algn="ctr"/>
            <a:r>
              <a:rPr lang="en-US" sz="2000" dirty="0"/>
              <a:t>(Roma 1608 - Firenze 1647)</a:t>
            </a:r>
          </a:p>
        </p:txBody>
      </p:sp>
    </p:spTree>
    <p:extLst>
      <p:ext uri="{BB962C8B-B14F-4D97-AF65-F5344CB8AC3E}">
        <p14:creationId xmlns:p14="http://schemas.microsoft.com/office/powerpoint/2010/main" val="371260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a:extLst>
              <a:ext uri="{FF2B5EF4-FFF2-40B4-BE49-F238E27FC236}">
                <a16:creationId xmlns:a16="http://schemas.microsoft.com/office/drawing/2014/main" id="{B92342BA-82E3-CC2A-BCAC-95F0304A47EB}"/>
              </a:ext>
            </a:extLst>
          </p:cNvPr>
          <p:cNvSpPr txBox="1">
            <a:spLocks noChangeArrowheads="1"/>
          </p:cNvSpPr>
          <p:nvPr/>
        </p:nvSpPr>
        <p:spPr bwMode="auto">
          <a:xfrm>
            <a:off x="552893" y="505324"/>
            <a:ext cx="11153554" cy="170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452" tIns="43726" rIns="87452" bIns="43726">
            <a:spAutoFit/>
          </a:bodyPr>
          <a:lstStyle>
            <a:lvl1pPr indent="193675" defTabSz="874713">
              <a:spcBef>
                <a:spcPct val="20000"/>
              </a:spcBef>
              <a:buChar char="•"/>
              <a:defRPr sz="3000">
                <a:solidFill>
                  <a:schemeClr val="tx1"/>
                </a:solidFill>
                <a:latin typeface="Times New Roman" panose="02020603050405020304" pitchFamily="18" charset="0"/>
              </a:defRPr>
            </a:lvl1pPr>
            <a:lvl2pPr marL="436563" indent="-274638" defTabSz="874713">
              <a:spcBef>
                <a:spcPct val="20000"/>
              </a:spcBef>
              <a:buChar char="–"/>
              <a:defRPr sz="2700">
                <a:solidFill>
                  <a:schemeClr val="tx1"/>
                </a:solidFill>
                <a:latin typeface="Times New Roman" panose="02020603050405020304" pitchFamily="18" charset="0"/>
              </a:defRPr>
            </a:lvl2pPr>
            <a:lvl3pPr marL="874713" indent="-217488" defTabSz="874713">
              <a:spcBef>
                <a:spcPct val="20000"/>
              </a:spcBef>
              <a:buChar char="•"/>
              <a:defRPr sz="2300">
                <a:solidFill>
                  <a:schemeClr val="tx1"/>
                </a:solidFill>
                <a:latin typeface="Times New Roman" panose="02020603050405020304" pitchFamily="18" charset="0"/>
              </a:defRPr>
            </a:lvl3pPr>
            <a:lvl4pPr marL="1311275" indent="-219075" defTabSz="874713">
              <a:spcBef>
                <a:spcPct val="20000"/>
              </a:spcBef>
              <a:buChar char="–"/>
              <a:defRPr sz="1900">
                <a:solidFill>
                  <a:schemeClr val="tx1"/>
                </a:solidFill>
                <a:latin typeface="Times New Roman" panose="02020603050405020304" pitchFamily="18" charset="0"/>
              </a:defRPr>
            </a:lvl4pPr>
            <a:lvl5pPr marL="1749425" indent="-219075" defTabSz="874713">
              <a:spcBef>
                <a:spcPct val="20000"/>
              </a:spcBef>
              <a:buChar char="»"/>
              <a:defRPr sz="1900">
                <a:solidFill>
                  <a:schemeClr val="tx1"/>
                </a:solidFill>
                <a:latin typeface="Times New Roman" panose="02020603050405020304" pitchFamily="18" charset="0"/>
              </a:defRPr>
            </a:lvl5pPr>
            <a:lvl6pPr marL="2206625" indent="-219075" defTabSz="874713" eaLnBrk="0" fontAlgn="base" hangingPunct="0">
              <a:spcBef>
                <a:spcPct val="20000"/>
              </a:spcBef>
              <a:spcAft>
                <a:spcPct val="0"/>
              </a:spcAft>
              <a:buChar char="»"/>
              <a:defRPr sz="1900">
                <a:solidFill>
                  <a:schemeClr val="tx1"/>
                </a:solidFill>
                <a:latin typeface="Times New Roman" panose="02020603050405020304" pitchFamily="18" charset="0"/>
              </a:defRPr>
            </a:lvl6pPr>
            <a:lvl7pPr marL="2663825" indent="-219075" defTabSz="874713" eaLnBrk="0" fontAlgn="base" hangingPunct="0">
              <a:spcBef>
                <a:spcPct val="20000"/>
              </a:spcBef>
              <a:spcAft>
                <a:spcPct val="0"/>
              </a:spcAft>
              <a:buChar char="»"/>
              <a:defRPr sz="1900">
                <a:solidFill>
                  <a:schemeClr val="tx1"/>
                </a:solidFill>
                <a:latin typeface="Times New Roman" panose="02020603050405020304" pitchFamily="18" charset="0"/>
              </a:defRPr>
            </a:lvl7pPr>
            <a:lvl8pPr marL="3121025" indent="-219075" defTabSz="874713" eaLnBrk="0" fontAlgn="base" hangingPunct="0">
              <a:spcBef>
                <a:spcPct val="20000"/>
              </a:spcBef>
              <a:spcAft>
                <a:spcPct val="0"/>
              </a:spcAft>
              <a:buChar char="»"/>
              <a:defRPr sz="1900">
                <a:solidFill>
                  <a:schemeClr val="tx1"/>
                </a:solidFill>
                <a:latin typeface="Times New Roman" panose="02020603050405020304" pitchFamily="18" charset="0"/>
              </a:defRPr>
            </a:lvl8pPr>
            <a:lvl9pPr marL="3578225" indent="-219075" defTabSz="874713"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algn="just" eaLnBrk="1" hangingPunct="1">
              <a:spcBef>
                <a:spcPct val="50000"/>
              </a:spcBef>
              <a:buFontTx/>
              <a:buNone/>
            </a:pPr>
            <a:r>
              <a:rPr lang="it-IT" altLang="it-IT" sz="1800" dirty="0">
                <a:latin typeface="Verdana" panose="020B0604030504040204" pitchFamily="34" charset="0"/>
              </a:rPr>
              <a:t>Equazione di stato dei gasi ideali</a:t>
            </a:r>
          </a:p>
          <a:p>
            <a:pPr algn="ctr" eaLnBrk="1" hangingPunct="1">
              <a:spcBef>
                <a:spcPts val="600"/>
              </a:spcBef>
              <a:buFontTx/>
              <a:buNone/>
            </a:pPr>
            <a:r>
              <a:rPr lang="it-IT" altLang="it-IT" sz="2800" dirty="0">
                <a:latin typeface="Verdana" panose="020B0604030504040204" pitchFamily="34" charset="0"/>
              </a:rPr>
              <a:t>p = </a:t>
            </a:r>
            <a:r>
              <a:rPr lang="it-IT" altLang="it-IT" sz="2800" dirty="0">
                <a:latin typeface="Symbol" panose="05050102010706020507" pitchFamily="18" charset="2"/>
              </a:rPr>
              <a:t>r </a:t>
            </a:r>
            <a:r>
              <a:rPr lang="it-IT" altLang="it-IT" sz="2800" dirty="0" err="1">
                <a:latin typeface="Verdana" panose="020B0604030504040204" pitchFamily="34" charset="0"/>
              </a:rPr>
              <a:t>R</a:t>
            </a:r>
            <a:r>
              <a:rPr lang="it-IT" altLang="it-IT" sz="2800" dirty="0">
                <a:latin typeface="Verdana" panose="020B0604030504040204" pitchFamily="34" charset="0"/>
              </a:rPr>
              <a:t> T</a:t>
            </a:r>
            <a:endParaRPr lang="it-IT" altLang="it-IT" sz="1800" dirty="0">
              <a:latin typeface="Verdana" panose="020B0604030504040204" pitchFamily="34" charset="0"/>
            </a:endParaRPr>
          </a:p>
          <a:p>
            <a:pPr algn="just" eaLnBrk="1" hangingPunct="1">
              <a:spcBef>
                <a:spcPct val="50000"/>
              </a:spcBef>
              <a:buFontTx/>
              <a:buNone/>
            </a:pPr>
            <a:r>
              <a:rPr lang="it-IT" altLang="it-IT" sz="1800" dirty="0">
                <a:latin typeface="Verdana" panose="020B0604030504040204" pitchFamily="34" charset="0"/>
              </a:rPr>
              <a:t>Equilibrio idrostatico</a:t>
            </a:r>
          </a:p>
          <a:p>
            <a:pPr algn="just" eaLnBrk="1" hangingPunct="1">
              <a:spcBef>
                <a:spcPct val="50000"/>
              </a:spcBef>
              <a:buFontTx/>
              <a:buNone/>
            </a:pPr>
            <a:r>
              <a:rPr lang="it-IT" altLang="it-IT" sz="1800" dirty="0">
                <a:latin typeface="Verdana" panose="020B0604030504040204" pitchFamily="34" charset="0"/>
              </a:rPr>
              <a:t>                                                                                                            </a:t>
            </a:r>
          </a:p>
        </p:txBody>
      </p:sp>
      <p:graphicFrame>
        <p:nvGraphicFramePr>
          <p:cNvPr id="5123" name="Object 7">
            <a:extLst>
              <a:ext uri="{FF2B5EF4-FFF2-40B4-BE49-F238E27FC236}">
                <a16:creationId xmlns:a16="http://schemas.microsoft.com/office/drawing/2014/main" id="{50946D5F-B6B1-74D1-CB80-00B0ACCA0BBC}"/>
              </a:ext>
            </a:extLst>
          </p:cNvPr>
          <p:cNvGraphicFramePr>
            <a:graphicFrameLocks noChangeAspect="1"/>
          </p:cNvGraphicFramePr>
          <p:nvPr>
            <p:extLst>
              <p:ext uri="{D42A27DB-BD31-4B8C-83A1-F6EECF244321}">
                <p14:modId xmlns:p14="http://schemas.microsoft.com/office/powerpoint/2010/main" val="827923570"/>
              </p:ext>
            </p:extLst>
          </p:nvPr>
        </p:nvGraphicFramePr>
        <p:xfrm>
          <a:off x="5216100" y="1758565"/>
          <a:ext cx="2188646" cy="901784"/>
        </p:xfrm>
        <a:graphic>
          <a:graphicData uri="http://schemas.openxmlformats.org/presentationml/2006/ole">
            <mc:AlternateContent xmlns:mc="http://schemas.openxmlformats.org/markup-compatibility/2006">
              <mc:Choice xmlns:v="urn:schemas-microsoft-com:vml" Requires="v">
                <p:oleObj name="Equation" r:id="rId3" imgW="685800" imgH="393700" progId="Equation.DSMT4">
                  <p:embed/>
                </p:oleObj>
              </mc:Choice>
              <mc:Fallback>
                <p:oleObj name="Equation" r:id="rId3" imgW="685800" imgH="393700" progId="Equation.DSMT4">
                  <p:embed/>
                  <p:pic>
                    <p:nvPicPr>
                      <p:cNvPr id="5123" name="Object 7">
                        <a:extLst>
                          <a:ext uri="{FF2B5EF4-FFF2-40B4-BE49-F238E27FC236}">
                            <a16:creationId xmlns:a16="http://schemas.microsoft.com/office/drawing/2014/main" id="{50946D5F-B6B1-74D1-CB80-00B0ACCA0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100" y="1758565"/>
                        <a:ext cx="2188646" cy="901784"/>
                      </a:xfrm>
                      <a:prstGeom prst="rect">
                        <a:avLst/>
                      </a:prstGeom>
                      <a:solidFill>
                        <a:schemeClr val="bg1"/>
                      </a:solidFill>
                      <a:ln>
                        <a:noFill/>
                      </a:ln>
                      <a:effectLst/>
                    </p:spPr>
                  </p:pic>
                </p:oleObj>
              </mc:Fallback>
            </mc:AlternateContent>
          </a:graphicData>
        </a:graphic>
      </p:graphicFrame>
      <p:graphicFrame>
        <p:nvGraphicFramePr>
          <p:cNvPr id="5124" name="Object 8">
            <a:extLst>
              <a:ext uri="{FF2B5EF4-FFF2-40B4-BE49-F238E27FC236}">
                <a16:creationId xmlns:a16="http://schemas.microsoft.com/office/drawing/2014/main" id="{8B43D613-7B2A-3B07-0E11-49AB600DBDD6}"/>
              </a:ext>
            </a:extLst>
          </p:cNvPr>
          <p:cNvGraphicFramePr>
            <a:graphicFrameLocks noChangeAspect="1"/>
          </p:cNvGraphicFramePr>
          <p:nvPr>
            <p:extLst>
              <p:ext uri="{D42A27DB-BD31-4B8C-83A1-F6EECF244321}">
                <p14:modId xmlns:p14="http://schemas.microsoft.com/office/powerpoint/2010/main" val="1254700426"/>
              </p:ext>
            </p:extLst>
          </p:nvPr>
        </p:nvGraphicFramePr>
        <p:xfrm>
          <a:off x="4934263" y="3125747"/>
          <a:ext cx="2752320" cy="901784"/>
        </p:xfrm>
        <a:graphic>
          <a:graphicData uri="http://schemas.openxmlformats.org/presentationml/2006/ole">
            <mc:AlternateContent xmlns:mc="http://schemas.openxmlformats.org/markup-compatibility/2006">
              <mc:Choice xmlns:v="urn:schemas-microsoft-com:vml" Requires="v">
                <p:oleObj name="Equation" r:id="rId5" imgW="863225" imgH="393529" progId="Equation.DSMT4">
                  <p:embed/>
                </p:oleObj>
              </mc:Choice>
              <mc:Fallback>
                <p:oleObj name="Equation" r:id="rId5" imgW="863225" imgH="393529" progId="Equation.DSMT4">
                  <p:embed/>
                  <p:pic>
                    <p:nvPicPr>
                      <p:cNvPr id="5124" name="Object 8">
                        <a:extLst>
                          <a:ext uri="{FF2B5EF4-FFF2-40B4-BE49-F238E27FC236}">
                            <a16:creationId xmlns:a16="http://schemas.microsoft.com/office/drawing/2014/main" id="{8B43D613-7B2A-3B07-0E11-49AB600DB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4263" y="3125747"/>
                        <a:ext cx="2752320" cy="901784"/>
                      </a:xfrm>
                      <a:prstGeom prst="rect">
                        <a:avLst/>
                      </a:prstGeom>
                      <a:solidFill>
                        <a:schemeClr val="bg1"/>
                      </a:solidFill>
                      <a:ln>
                        <a:noFill/>
                      </a:ln>
                      <a:effectLst/>
                    </p:spPr>
                  </p:pic>
                </p:oleObj>
              </mc:Fallback>
            </mc:AlternateContent>
          </a:graphicData>
        </a:graphic>
      </p:graphicFrame>
      <p:sp>
        <p:nvSpPr>
          <p:cNvPr id="2" name="TextBox 1">
            <a:extLst>
              <a:ext uri="{FF2B5EF4-FFF2-40B4-BE49-F238E27FC236}">
                <a16:creationId xmlns:a16="http://schemas.microsoft.com/office/drawing/2014/main" id="{6720E518-89BC-5729-3FBF-DF0FAEEDBDDF}"/>
              </a:ext>
            </a:extLst>
          </p:cNvPr>
          <p:cNvSpPr txBox="1"/>
          <p:nvPr/>
        </p:nvSpPr>
        <p:spPr>
          <a:xfrm>
            <a:off x="1092200" y="5219700"/>
            <a:ext cx="2243628" cy="400110"/>
          </a:xfrm>
          <a:prstGeom prst="rect">
            <a:avLst/>
          </a:prstGeom>
          <a:noFill/>
        </p:spPr>
        <p:txBody>
          <a:bodyPr wrap="none" rtlCol="0">
            <a:spAutoFit/>
          </a:bodyPr>
          <a:lstStyle/>
          <a:p>
            <a:r>
              <a:rPr lang="en-US" sz="2000" dirty="0" err="1"/>
              <a:t>Atmosfera</a:t>
            </a:r>
            <a:r>
              <a:rPr lang="en-US" sz="2000" dirty="0"/>
              <a:t> </a:t>
            </a:r>
            <a:r>
              <a:rPr lang="en-US" sz="2000" dirty="0" err="1"/>
              <a:t>isoterma</a:t>
            </a:r>
            <a:endParaRPr lang="it-IT" sz="2000" dirty="0"/>
          </a:p>
        </p:txBody>
      </p:sp>
      <p:sp>
        <p:nvSpPr>
          <p:cNvPr id="3" name="TextBox 2">
            <a:extLst>
              <a:ext uri="{FF2B5EF4-FFF2-40B4-BE49-F238E27FC236}">
                <a16:creationId xmlns:a16="http://schemas.microsoft.com/office/drawing/2014/main" id="{D018192B-2563-1799-BA42-D4CF9C806555}"/>
              </a:ext>
            </a:extLst>
          </p:cNvPr>
          <p:cNvSpPr txBox="1"/>
          <p:nvPr/>
        </p:nvSpPr>
        <p:spPr>
          <a:xfrm>
            <a:off x="9080500" y="988058"/>
            <a:ext cx="1345240" cy="461665"/>
          </a:xfrm>
          <a:prstGeom prst="rect">
            <a:avLst/>
          </a:prstGeom>
          <a:noFill/>
        </p:spPr>
        <p:txBody>
          <a:bodyPr wrap="none" rtlCol="0">
            <a:spAutoFit/>
          </a:bodyPr>
          <a:lstStyle/>
          <a:p>
            <a:r>
              <a:rPr lang="en-US" sz="2400" dirty="0"/>
              <a:t>R = R*/M</a:t>
            </a:r>
            <a:endParaRPr lang="it-IT" sz="24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0D99A5-B32E-83B7-741A-B3E78C3ED568}"/>
                  </a:ext>
                </a:extLst>
              </p:cNvPr>
              <p:cNvSpPr txBox="1"/>
              <p:nvPr/>
            </p:nvSpPr>
            <p:spPr>
              <a:xfrm>
                <a:off x="4934263" y="5008200"/>
                <a:ext cx="5766900" cy="823110"/>
              </a:xfrm>
              <a:prstGeom prst="rect">
                <a:avLst/>
              </a:prstGeom>
              <a:noFill/>
            </p:spPr>
            <p:txBody>
              <a:bodyPr wrap="none" lIns="0" tIns="0" rIns="0" bIns="0" rtlCol="0">
                <a:spAutoFit/>
              </a:bodyPr>
              <a:lstStyle/>
              <a:p>
                <a14:m>
                  <m:oMath xmlns:m="http://schemas.openxmlformats.org/officeDocument/2006/math">
                    <m:r>
                      <a:rPr lang="en-US" sz="3200" b="0" i="1" smtClean="0">
                        <a:latin typeface="Cambria Math" panose="02040503050406030204" pitchFamily="18" charset="0"/>
                      </a:rPr>
                      <m:t>𝑝</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𝑧</m:t>
                        </m:r>
                      </m:e>
                    </m:d>
                    <m:r>
                      <a:rPr lang="it-IT" sz="3200" i="1" smtClean="0">
                        <a:latin typeface="Cambria Math" panose="02040503050406030204" pitchFamily="18" charset="0"/>
                      </a:rPr>
                      <m:t>=</m:t>
                    </m:r>
                    <m:sSub>
                      <m:sSubPr>
                        <m:ctrlPr>
                          <a:rPr lang="it-IT" sz="3200" i="1" smtClean="0">
                            <a:latin typeface="Cambria Math" panose="02040503050406030204" pitchFamily="18" charset="0"/>
                          </a:rPr>
                        </m:ctrlPr>
                      </m:sSubPr>
                      <m:e>
                        <m:r>
                          <a:rPr lang="en-US" sz="3200" b="0" i="1" smtClean="0">
                            <a:latin typeface="Cambria Math" panose="02040503050406030204" pitchFamily="18" charset="0"/>
                          </a:rPr>
                          <m:t>𝑝</m:t>
                        </m:r>
                      </m:e>
                      <m:sub>
                        <m:r>
                          <a:rPr lang="en-US" sz="3200" b="0" i="1" smtClean="0">
                            <a:latin typeface="Cambria Math" panose="02040503050406030204" pitchFamily="18" charset="0"/>
                          </a:rPr>
                          <m:t>0</m:t>
                        </m:r>
                      </m:sub>
                    </m:sSub>
                    <m:sSup>
                      <m:sSupPr>
                        <m:ctrlPr>
                          <a:rPr lang="it-IT" sz="3200" i="1" smtClean="0">
                            <a:latin typeface="Cambria Math" panose="02040503050406030204" pitchFamily="18" charset="0"/>
                          </a:rPr>
                        </m:ctrlPr>
                      </m:sSupPr>
                      <m:e>
                        <m:r>
                          <a:rPr lang="it-IT" sz="3200" i="1" smtClean="0">
                            <a:latin typeface="Cambria Math" panose="02040503050406030204" pitchFamily="18" charset="0"/>
                          </a:rPr>
                          <m:t>𝑒</m:t>
                        </m:r>
                      </m:e>
                      <m:sup>
                        <m:r>
                          <a:rPr lang="it-IT" sz="3200" i="1" smtClean="0">
                            <a:latin typeface="Cambria Math" panose="02040503050406030204" pitchFamily="18" charset="0"/>
                          </a:rPr>
                          <m:t>−</m:t>
                        </m:r>
                        <m:f>
                          <m:fPr>
                            <m:ctrlPr>
                              <a:rPr lang="it-IT" sz="3200" i="1" smtClean="0">
                                <a:latin typeface="Cambria Math" panose="02040503050406030204" pitchFamily="18" charset="0"/>
                              </a:rPr>
                            </m:ctrlPr>
                          </m:fPr>
                          <m:num>
                            <m:r>
                              <a:rPr lang="en-US" sz="3200" b="0" i="1" smtClean="0">
                                <a:latin typeface="Cambria Math" panose="02040503050406030204" pitchFamily="18" charset="0"/>
                              </a:rPr>
                              <m:t>𝑧</m:t>
                            </m:r>
                          </m:num>
                          <m:den>
                            <m:r>
                              <a:rPr lang="en-US" sz="3200" b="0" i="1" smtClean="0">
                                <a:latin typeface="Cambria Math" panose="02040503050406030204" pitchFamily="18" charset="0"/>
                              </a:rPr>
                              <m:t>𝐻</m:t>
                            </m:r>
                          </m:den>
                        </m:f>
                        <m:r>
                          <a:rPr lang="en-US" sz="3200" b="0" i="1" smtClean="0">
                            <a:latin typeface="Cambria Math" panose="02040503050406030204" pitchFamily="18" charset="0"/>
                          </a:rPr>
                          <m:t>  </m:t>
                        </m:r>
                      </m:sup>
                    </m:sSup>
                    <m:r>
                      <a:rPr lang="en-US" sz="3200" b="0" i="1" smtClean="0">
                        <a:latin typeface="Cambria Math" panose="02040503050406030204" pitchFamily="18" charset="0"/>
                      </a:rPr>
                      <m:t>          </m:t>
                    </m:r>
                    <m:r>
                      <a:rPr lang="en-US" sz="3200" b="0" i="1" smtClean="0">
                        <a:latin typeface="Cambria Math" panose="02040503050406030204" pitchFamily="18" charset="0"/>
                      </a:rPr>
                      <m:t>𝐻</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𝑅𝑇</m:t>
                        </m:r>
                      </m:num>
                      <m:den>
                        <m:r>
                          <a:rPr lang="en-US" sz="3200" b="0" i="1" smtClean="0">
                            <a:latin typeface="Cambria Math" panose="02040503050406030204" pitchFamily="18" charset="0"/>
                          </a:rPr>
                          <m:t>𝑔</m:t>
                        </m:r>
                      </m:den>
                    </m:f>
                  </m:oMath>
                </a14:m>
                <a:r>
                  <a:rPr lang="it-IT" sz="3200" dirty="0"/>
                  <a:t>=</a:t>
                </a:r>
                <a:r>
                  <a:rPr lang="en-US" sz="3200" dirty="0"/>
                  <a:t> </a:t>
                </a:r>
                <a14:m>
                  <m:oMath xmlns:m="http://schemas.openxmlformats.org/officeDocument/2006/math">
                    <m:f>
                      <m:fPr>
                        <m:ctrlPr>
                          <a:rPr lang="en-US" sz="3200" i="1">
                            <a:latin typeface="Cambria Math" panose="02040503050406030204" pitchFamily="18" charset="0"/>
                          </a:rPr>
                        </m:ctrlPr>
                      </m:fPr>
                      <m:num>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𝑅</m:t>
                            </m:r>
                          </m:e>
                          <m:sup>
                            <m:r>
                              <a:rPr lang="en-US" sz="3200" i="1" smtClean="0">
                                <a:latin typeface="Cambria Math" panose="02040503050406030204" pitchFamily="18" charset="0"/>
                                <a:ea typeface="Cambria Math" panose="02040503050406030204" pitchFamily="18" charset="0"/>
                              </a:rPr>
                              <m:t>∗</m:t>
                            </m:r>
                          </m:sup>
                        </m:sSup>
                        <m:r>
                          <a:rPr lang="en-US" sz="3200" i="1">
                            <a:latin typeface="Cambria Math" panose="02040503050406030204" pitchFamily="18" charset="0"/>
                          </a:rPr>
                          <m:t>𝑇</m:t>
                        </m:r>
                      </m:num>
                      <m:den>
                        <m:r>
                          <a:rPr lang="en-US" sz="3200" b="0" i="1" smtClean="0">
                            <a:latin typeface="Cambria Math" panose="02040503050406030204" pitchFamily="18" charset="0"/>
                          </a:rPr>
                          <m:t>𝑀</m:t>
                        </m:r>
                        <m:r>
                          <a:rPr lang="en-US" sz="3200" i="1">
                            <a:latin typeface="Cambria Math" panose="02040503050406030204" pitchFamily="18" charset="0"/>
                          </a:rPr>
                          <m:t>𝑔</m:t>
                        </m:r>
                      </m:den>
                    </m:f>
                  </m:oMath>
                </a14:m>
                <a:endParaRPr lang="it-IT" sz="3200" dirty="0"/>
              </a:p>
            </p:txBody>
          </p:sp>
        </mc:Choice>
        <mc:Fallback xmlns="">
          <p:sp>
            <p:nvSpPr>
              <p:cNvPr id="4" name="TextBox 3">
                <a:extLst>
                  <a:ext uri="{FF2B5EF4-FFF2-40B4-BE49-F238E27FC236}">
                    <a16:creationId xmlns:a16="http://schemas.microsoft.com/office/drawing/2014/main" id="{860D99A5-B32E-83B7-741A-B3E78C3ED568}"/>
                  </a:ext>
                </a:extLst>
              </p:cNvPr>
              <p:cNvSpPr txBox="1">
                <a:spLocks noRot="1" noChangeAspect="1" noMove="1" noResize="1" noEditPoints="1" noAdjustHandles="1" noChangeArrowheads="1" noChangeShapeType="1" noTextEdit="1"/>
              </p:cNvSpPr>
              <p:nvPr/>
            </p:nvSpPr>
            <p:spPr>
              <a:xfrm>
                <a:off x="4934263" y="5008200"/>
                <a:ext cx="5766900" cy="823110"/>
              </a:xfrm>
              <a:prstGeom prst="rect">
                <a:avLst/>
              </a:prstGeom>
              <a:blipFill>
                <a:blip r:embed="rId7"/>
                <a:stretch>
                  <a:fillRect b="-10370"/>
                </a:stretch>
              </a:blipFill>
            </p:spPr>
            <p:txBody>
              <a:bodyPr/>
              <a:lstStyle/>
              <a:p>
                <a:r>
                  <a:rPr lang="it-IT">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B995F-45B6-EC3F-6494-8C45FC523C65}"/>
              </a:ext>
            </a:extLst>
          </p:cNvPr>
          <p:cNvSpPr txBox="1"/>
          <p:nvPr/>
        </p:nvSpPr>
        <p:spPr>
          <a:xfrm>
            <a:off x="2881851" y="2729444"/>
            <a:ext cx="6428298" cy="1107996"/>
          </a:xfrm>
          <a:prstGeom prst="rect">
            <a:avLst/>
          </a:prstGeom>
          <a:noFill/>
        </p:spPr>
        <p:txBody>
          <a:bodyPr wrap="none" rtlCol="0">
            <a:spAutoFit/>
          </a:bodyPr>
          <a:lstStyle/>
          <a:p>
            <a:r>
              <a:rPr lang="en-US" sz="6600" dirty="0" err="1"/>
              <a:t>Fenomeni</a:t>
            </a:r>
            <a:r>
              <a:rPr lang="en-US" sz="6600" dirty="0"/>
              <a:t> </a:t>
            </a:r>
            <a:r>
              <a:rPr lang="en-US" sz="6600" dirty="0" err="1"/>
              <a:t>elettrici</a:t>
            </a:r>
            <a:endParaRPr lang="it-IT" sz="6600" dirty="0"/>
          </a:p>
        </p:txBody>
      </p:sp>
    </p:spTree>
    <p:extLst>
      <p:ext uri="{BB962C8B-B14F-4D97-AF65-F5344CB8AC3E}">
        <p14:creationId xmlns:p14="http://schemas.microsoft.com/office/powerpoint/2010/main" val="144429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n Lightning Strike the Same Place Twice? | Britannica">
            <a:extLst>
              <a:ext uri="{FF2B5EF4-FFF2-40B4-BE49-F238E27FC236}">
                <a16:creationId xmlns:a16="http://schemas.microsoft.com/office/drawing/2014/main" id="{188F26A0-F499-5C2D-097F-B02389E07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0"/>
            <a:ext cx="10283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523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563F5-2C4F-BAA8-308F-48CBD737FF7A}"/>
              </a:ext>
            </a:extLst>
          </p:cNvPr>
          <p:cNvSpPr txBox="1"/>
          <p:nvPr/>
        </p:nvSpPr>
        <p:spPr>
          <a:xfrm>
            <a:off x="6972992" y="2361382"/>
            <a:ext cx="3043525" cy="1200329"/>
          </a:xfrm>
          <a:prstGeom prst="rect">
            <a:avLst/>
          </a:prstGeom>
          <a:noFill/>
        </p:spPr>
        <p:txBody>
          <a:bodyPr wrap="none" rtlCol="0">
            <a:spAutoFit/>
          </a:bodyPr>
          <a:lstStyle/>
          <a:p>
            <a:r>
              <a:rPr lang="el-GR" sz="7200" dirty="0"/>
              <a:t>Φυσικά</a:t>
            </a:r>
            <a:endParaRPr lang="it-IT" sz="7200" dirty="0"/>
          </a:p>
        </p:txBody>
      </p:sp>
      <p:pic>
        <p:nvPicPr>
          <p:cNvPr id="1026" name="Picture 2">
            <a:extLst>
              <a:ext uri="{FF2B5EF4-FFF2-40B4-BE49-F238E27FC236}">
                <a16:creationId xmlns:a16="http://schemas.microsoft.com/office/drawing/2014/main" id="{7EFE9E0E-F889-DAC4-5939-7545BE8A7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390" y="311999"/>
            <a:ext cx="4473473" cy="62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7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3DA71E-A36A-6338-11F2-0E7ECAF2E5B2}"/>
              </a:ext>
            </a:extLst>
          </p:cNvPr>
          <p:cNvPicPr>
            <a:picLocks noChangeAspect="1"/>
          </p:cNvPicPr>
          <p:nvPr/>
        </p:nvPicPr>
        <p:blipFill rotWithShape="1">
          <a:blip r:embed="rId2"/>
          <a:srcRect l="5264" t="6761" r="5223" b="25834"/>
          <a:stretch/>
        </p:blipFill>
        <p:spPr>
          <a:xfrm>
            <a:off x="520382" y="101600"/>
            <a:ext cx="6794996" cy="6654800"/>
          </a:xfrm>
          <a:prstGeom prst="rect">
            <a:avLst/>
          </a:prstGeom>
        </p:spPr>
      </p:pic>
      <p:pic>
        <p:nvPicPr>
          <p:cNvPr id="1026" name="Picture 2" descr="The Feynman Lectures on Physics: Volume II Mainly Electromagnetism and  Matter da Feynman, Richard; Leighton, Robert B.; Sands, Matthew: Very Good  Hardcover (2011) | Turn-The-Page Books">
            <a:extLst>
              <a:ext uri="{FF2B5EF4-FFF2-40B4-BE49-F238E27FC236}">
                <a16:creationId xmlns:a16="http://schemas.microsoft.com/office/drawing/2014/main" id="{02B7AF07-3AD8-2125-51F4-1A71220DC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256" y="639816"/>
            <a:ext cx="4310322" cy="557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understorm - Thunderstorm electrification | Britannica">
            <a:extLst>
              <a:ext uri="{FF2B5EF4-FFF2-40B4-BE49-F238E27FC236}">
                <a16:creationId xmlns:a16="http://schemas.microsoft.com/office/drawing/2014/main" id="{92D4F698-1142-8043-832A-9A0D5F3ED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793"/>
            <a:ext cx="12192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3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4840E-670D-1D12-612F-949372AF8DB3}"/>
              </a:ext>
            </a:extLst>
          </p:cNvPr>
          <p:cNvSpPr txBox="1"/>
          <p:nvPr/>
        </p:nvSpPr>
        <p:spPr>
          <a:xfrm>
            <a:off x="4851699" y="2549562"/>
            <a:ext cx="2251129" cy="1107996"/>
          </a:xfrm>
          <a:prstGeom prst="rect">
            <a:avLst/>
          </a:prstGeom>
          <a:noFill/>
        </p:spPr>
        <p:txBody>
          <a:bodyPr wrap="none" rtlCol="0">
            <a:spAutoFit/>
          </a:bodyPr>
          <a:lstStyle/>
          <a:p>
            <a:r>
              <a:rPr lang="en-US" sz="6600" dirty="0" err="1"/>
              <a:t>Ottica</a:t>
            </a:r>
            <a:endParaRPr lang="it-IT" sz="6600" dirty="0"/>
          </a:p>
        </p:txBody>
      </p:sp>
    </p:spTree>
    <p:extLst>
      <p:ext uri="{BB962C8B-B14F-4D97-AF65-F5344CB8AC3E}">
        <p14:creationId xmlns:p14="http://schemas.microsoft.com/office/powerpoint/2010/main" val="2401988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7369714-34C3-FBD8-E800-6701BDF96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 y="38100"/>
            <a:ext cx="91440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0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EEBDB-716D-656D-1485-D363DDA5CBFD}"/>
              </a:ext>
            </a:extLst>
          </p:cNvPr>
          <p:cNvSpPr txBox="1"/>
          <p:nvPr/>
        </p:nvSpPr>
        <p:spPr>
          <a:xfrm>
            <a:off x="1207546" y="5797936"/>
            <a:ext cx="10001922" cy="369332"/>
          </a:xfrm>
          <a:prstGeom prst="rect">
            <a:avLst/>
          </a:prstGeom>
          <a:noFill/>
        </p:spPr>
        <p:txBody>
          <a:bodyPr wrap="square">
            <a:spAutoFit/>
          </a:bodyPr>
          <a:lstStyle/>
          <a:p>
            <a:r>
              <a:rPr lang="en-US" dirty="0"/>
              <a:t>By KES47 - Own work, Public Domain, https://commons.wikimedia.org/w/index.php?curid=10636870</a:t>
            </a:r>
            <a:endParaRPr lang="it-IT" dirty="0"/>
          </a:p>
        </p:txBody>
      </p:sp>
      <p:pic>
        <p:nvPicPr>
          <p:cNvPr id="5" name="Graphic 4">
            <a:extLst>
              <a:ext uri="{FF2B5EF4-FFF2-40B4-BE49-F238E27FC236}">
                <a16:creationId xmlns:a16="http://schemas.microsoft.com/office/drawing/2014/main" id="{576DD9AE-4DB2-556F-FACC-87C88247B2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1322" y="1567031"/>
            <a:ext cx="4571999" cy="3047999"/>
          </a:xfrm>
          <a:prstGeom prst="rect">
            <a:avLst/>
          </a:prstGeom>
        </p:spPr>
      </p:pic>
      <p:pic>
        <p:nvPicPr>
          <p:cNvPr id="6" name="Picture 5">
            <a:extLst>
              <a:ext uri="{FF2B5EF4-FFF2-40B4-BE49-F238E27FC236}">
                <a16:creationId xmlns:a16="http://schemas.microsoft.com/office/drawing/2014/main" id="{DFF4ADBD-A938-6396-A11F-8976C30A0AA2}"/>
              </a:ext>
            </a:extLst>
          </p:cNvPr>
          <p:cNvPicPr>
            <a:picLocks noChangeAspect="1"/>
          </p:cNvPicPr>
          <p:nvPr/>
        </p:nvPicPr>
        <p:blipFill>
          <a:blip r:embed="rId4"/>
          <a:stretch>
            <a:fillRect/>
          </a:stretch>
        </p:blipFill>
        <p:spPr>
          <a:xfrm>
            <a:off x="1207546" y="1410624"/>
            <a:ext cx="4112323" cy="2919749"/>
          </a:xfrm>
          <a:prstGeom prst="rect">
            <a:avLst/>
          </a:prstGeom>
        </p:spPr>
      </p:pic>
    </p:spTree>
    <p:extLst>
      <p:ext uri="{BB962C8B-B14F-4D97-AF65-F5344CB8AC3E}">
        <p14:creationId xmlns:p14="http://schemas.microsoft.com/office/powerpoint/2010/main" val="2746122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C88A9-0564-632E-66B8-39C46630E71E}"/>
              </a:ext>
            </a:extLst>
          </p:cNvPr>
          <p:cNvPicPr>
            <a:picLocks noChangeAspect="1"/>
          </p:cNvPicPr>
          <p:nvPr/>
        </p:nvPicPr>
        <p:blipFill>
          <a:blip r:embed="rId2"/>
          <a:stretch>
            <a:fillRect/>
          </a:stretch>
        </p:blipFill>
        <p:spPr>
          <a:xfrm>
            <a:off x="2289174" y="473911"/>
            <a:ext cx="7286625" cy="6187239"/>
          </a:xfrm>
          <a:prstGeom prst="rect">
            <a:avLst/>
          </a:prstGeom>
        </p:spPr>
      </p:pic>
    </p:spTree>
    <p:extLst>
      <p:ext uri="{BB962C8B-B14F-4D97-AF65-F5344CB8AC3E}">
        <p14:creationId xmlns:p14="http://schemas.microsoft.com/office/powerpoint/2010/main" val="24651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CE083-97D8-1A24-6FA6-7FEB34B69E36}"/>
              </a:ext>
            </a:extLst>
          </p:cNvPr>
          <p:cNvPicPr>
            <a:picLocks noChangeAspect="1"/>
          </p:cNvPicPr>
          <p:nvPr/>
        </p:nvPicPr>
        <p:blipFill>
          <a:blip r:embed="rId2"/>
          <a:stretch>
            <a:fillRect/>
          </a:stretch>
        </p:blipFill>
        <p:spPr>
          <a:xfrm>
            <a:off x="8147681" y="1921259"/>
            <a:ext cx="3610800" cy="3082542"/>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E7A715-D50F-EEA9-D768-35BB20F3B31B}"/>
                  </a:ext>
                </a:extLst>
              </p:cNvPr>
              <p:cNvSpPr>
                <a:spLocks noChangeArrowheads="1"/>
              </p:cNvSpPr>
              <p:nvPr/>
            </p:nvSpPr>
            <p:spPr bwMode="auto">
              <a:xfrm>
                <a:off x="236668" y="468068"/>
                <a:ext cx="7459532" cy="5921862"/>
              </a:xfrm>
              <a:prstGeom prst="rect">
                <a:avLst/>
              </a:prstGeom>
              <a:solidFill>
                <a:srgbClr val="FFFFFF"/>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ts val="600"/>
                  </a:spcAft>
                  <a:buClrTx/>
                  <a:buSzTx/>
                  <a:buFontTx/>
                  <a:buNone/>
                  <a:tabLst/>
                </a:pPr>
                <a:r>
                  <a:rPr kumimoji="0" lang="it-IT" altLang="it-IT" sz="2000" b="0" i="0" u="none" strike="noStrike" cap="none" normalizeH="0" baseline="0" dirty="0">
                    <a:ln>
                      <a:noFill/>
                    </a:ln>
                    <a:solidFill>
                      <a:srgbClr val="202122"/>
                    </a:solidFill>
                    <a:effectLst/>
                    <a:cs typeface="Arial" panose="020B0604020202020204" pitchFamily="34" charset="0"/>
                  </a:rPr>
                  <a:t>Given a </a:t>
                </a:r>
                <a:r>
                  <a:rPr kumimoji="0" lang="it-IT" altLang="it-IT" sz="2000" b="0" i="0" u="none" strike="noStrike" cap="none" normalizeH="0" baseline="0" dirty="0" err="1">
                    <a:ln>
                      <a:noFill/>
                    </a:ln>
                    <a:solidFill>
                      <a:srgbClr val="202122"/>
                    </a:solidFill>
                    <a:effectLst/>
                    <a:cs typeface="Arial" panose="020B0604020202020204" pitchFamily="34" charset="0"/>
                  </a:rPr>
                  <a:t>spherical</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raindrop</a:t>
                </a:r>
                <a:r>
                  <a:rPr kumimoji="0" lang="it-IT" altLang="it-IT" sz="2000" b="0" i="0" u="none" strike="noStrike" cap="none" normalizeH="0" baseline="0" dirty="0">
                    <a:ln>
                      <a:noFill/>
                    </a:ln>
                    <a:solidFill>
                      <a:srgbClr val="202122"/>
                    </a:solidFill>
                    <a:effectLst/>
                    <a:cs typeface="Arial" panose="020B0604020202020204" pitchFamily="34" charset="0"/>
                  </a:rPr>
                  <a:t>, and </a:t>
                </a:r>
                <a:r>
                  <a:rPr kumimoji="0" lang="it-IT" altLang="it-IT" sz="2000" b="0" i="0" u="none" strike="noStrike" cap="none" normalizeH="0" baseline="0" dirty="0" err="1">
                    <a:ln>
                      <a:noFill/>
                    </a:ln>
                    <a:solidFill>
                      <a:srgbClr val="202122"/>
                    </a:solidFill>
                    <a:effectLst/>
                    <a:cs typeface="Arial" panose="020B0604020202020204" pitchFamily="34" charset="0"/>
                  </a:rPr>
                  <a:t>defining</a:t>
                </a:r>
                <a:r>
                  <a:rPr kumimoji="0" lang="it-IT" altLang="it-IT" sz="2000" b="0" i="0" u="none" strike="noStrike" cap="none" normalizeH="0" baseline="0" dirty="0">
                    <a:ln>
                      <a:noFill/>
                    </a:ln>
                    <a:solidFill>
                      <a:srgbClr val="202122"/>
                    </a:solidFill>
                    <a:effectLst/>
                    <a:cs typeface="Arial" panose="020B0604020202020204" pitchFamily="34" charset="0"/>
                  </a:rPr>
                  <a:t> the </a:t>
                </a:r>
                <a:r>
                  <a:rPr kumimoji="0" lang="it-IT" altLang="it-IT" sz="2000" b="0" i="0" u="none" strike="noStrike" cap="none" normalizeH="0" baseline="0" dirty="0" err="1">
                    <a:ln>
                      <a:noFill/>
                    </a:ln>
                    <a:solidFill>
                      <a:srgbClr val="202122"/>
                    </a:solidFill>
                    <a:effectLst/>
                    <a:cs typeface="Arial" panose="020B0604020202020204" pitchFamily="34" charset="0"/>
                  </a:rPr>
                  <a:t>perceived</a:t>
                </a:r>
                <a:r>
                  <a:rPr kumimoji="0" lang="it-IT" altLang="it-IT" sz="2000" b="0" i="0" u="none" strike="noStrike" cap="none" normalizeH="0" baseline="0" dirty="0">
                    <a:ln>
                      <a:noFill/>
                    </a:ln>
                    <a:solidFill>
                      <a:srgbClr val="202122"/>
                    </a:solidFill>
                    <a:effectLst/>
                    <a:cs typeface="Arial" panose="020B0604020202020204" pitchFamily="34" charset="0"/>
                  </a:rPr>
                  <a:t> angle of the </a:t>
                </a:r>
                <a:r>
                  <a:rPr kumimoji="0" lang="it-IT" altLang="it-IT" sz="2000" b="0" i="0" u="none" strike="noStrike" cap="none" normalizeH="0" baseline="0" dirty="0" err="1">
                    <a:ln>
                      <a:noFill/>
                    </a:ln>
                    <a:solidFill>
                      <a:srgbClr val="202122"/>
                    </a:solidFill>
                    <a:effectLst/>
                    <a:cs typeface="Arial" panose="020B0604020202020204" pitchFamily="34" charset="0"/>
                  </a:rPr>
                  <a:t>rainbow</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as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cs typeface="Arial" panose="020B0604020202020204" pitchFamily="34" charset="0"/>
                  </a:rPr>
                  <a:t>, and the angle of the </a:t>
                </a:r>
                <a:r>
                  <a:rPr kumimoji="0" lang="it-IT" altLang="it-IT" sz="2000" b="0" i="0" u="none" strike="noStrike" cap="none" normalizeH="0" baseline="0" dirty="0" err="1">
                    <a:ln>
                      <a:noFill/>
                    </a:ln>
                    <a:solidFill>
                      <a:srgbClr val="202122"/>
                    </a:solidFill>
                    <a:effectLst/>
                    <a:cs typeface="Arial" panose="020B0604020202020204" pitchFamily="34" charset="0"/>
                  </a:rPr>
                  <a:t>internal</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reflection</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as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then</a:t>
                </a:r>
                <a:r>
                  <a:rPr kumimoji="0" lang="it-IT" altLang="it-IT" sz="2000" b="0" i="0" u="none" strike="noStrike" cap="none" normalizeH="0" baseline="0" dirty="0">
                    <a:ln>
                      <a:noFill/>
                    </a:ln>
                    <a:solidFill>
                      <a:srgbClr val="202122"/>
                    </a:solidFill>
                    <a:effectLst/>
                    <a:cs typeface="Arial" panose="020B0604020202020204" pitchFamily="34" charset="0"/>
                  </a:rPr>
                  <a:t> the angle of </a:t>
                </a:r>
                <a:r>
                  <a:rPr kumimoji="0" lang="it-IT" altLang="it-IT" sz="2000" b="0" i="0" u="none" strike="noStrike" cap="none" normalizeH="0" baseline="0" dirty="0" err="1">
                    <a:ln>
                      <a:noFill/>
                    </a:ln>
                    <a:solidFill>
                      <a:srgbClr val="202122"/>
                    </a:solidFill>
                    <a:effectLst/>
                    <a:cs typeface="Arial" panose="020B0604020202020204" pitchFamily="34" charset="0"/>
                  </a:rPr>
                  <a:t>incidence</a:t>
                </a:r>
                <a:r>
                  <a:rPr kumimoji="0" lang="it-IT" altLang="it-IT" sz="2000" b="0" i="0" u="none" strike="noStrike" cap="none" normalizeH="0" baseline="0" dirty="0">
                    <a:ln>
                      <a:noFill/>
                    </a:ln>
                    <a:solidFill>
                      <a:srgbClr val="202122"/>
                    </a:solidFill>
                    <a:effectLst/>
                    <a:cs typeface="Arial" panose="020B0604020202020204" pitchFamily="34" charset="0"/>
                  </a:rPr>
                  <a:t> of the </a:t>
                </a:r>
                <a:r>
                  <a:rPr kumimoji="0" lang="it-IT" altLang="it-IT" sz="2000" b="0" i="0" u="none" strike="noStrike" cap="none" normalizeH="0" baseline="0" dirty="0" err="1">
                    <a:ln>
                      <a:noFill/>
                    </a:ln>
                    <a:solidFill>
                      <a:srgbClr val="202122"/>
                    </a:solidFill>
                    <a:effectLst/>
                    <a:cs typeface="Arial" panose="020B0604020202020204" pitchFamily="34" charset="0"/>
                  </a:rPr>
                  <a:t>Sun's</a:t>
                </a:r>
                <a:r>
                  <a:rPr kumimoji="0" lang="it-IT" altLang="it-IT" sz="2000" b="0" i="0" u="none" strike="noStrike" cap="none" normalizeH="0" baseline="0" dirty="0">
                    <a:ln>
                      <a:noFill/>
                    </a:ln>
                    <a:solidFill>
                      <a:srgbClr val="202122"/>
                    </a:solidFill>
                    <a:effectLst/>
                    <a:cs typeface="Arial" panose="020B0604020202020204" pitchFamily="34" charset="0"/>
                  </a:rPr>
                  <a:t> rays with </a:t>
                </a:r>
                <a:r>
                  <a:rPr kumimoji="0" lang="it-IT" altLang="it-IT" sz="2000" b="0" i="0" u="none" strike="noStrike" cap="none" normalizeH="0" baseline="0" dirty="0" err="1">
                    <a:ln>
                      <a:noFill/>
                    </a:ln>
                    <a:solidFill>
                      <a:srgbClr val="202122"/>
                    </a:solidFill>
                    <a:effectLst/>
                    <a:cs typeface="Arial" panose="020B0604020202020204" pitchFamily="34" charset="0"/>
                  </a:rPr>
                  <a:t>respect</a:t>
                </a:r>
                <a:r>
                  <a:rPr kumimoji="0" lang="it-IT" altLang="it-IT" sz="2000" b="0" i="0" u="none" strike="noStrike" cap="none" normalizeH="0" baseline="0" dirty="0">
                    <a:ln>
                      <a:noFill/>
                    </a:ln>
                    <a:solidFill>
                      <a:srgbClr val="202122"/>
                    </a:solidFill>
                    <a:effectLst/>
                    <a:cs typeface="Arial" panose="020B0604020202020204" pitchFamily="34" charset="0"/>
                  </a:rPr>
                  <a:t> to the </a:t>
                </a:r>
                <a:r>
                  <a:rPr kumimoji="0" lang="it-IT" altLang="it-IT" sz="2000" b="0" i="0" u="none" strike="noStrike" cap="none" normalizeH="0" baseline="0" dirty="0" err="1">
                    <a:ln>
                      <a:noFill/>
                    </a:ln>
                    <a:solidFill>
                      <a:srgbClr val="202122"/>
                    </a:solidFill>
                    <a:effectLst/>
                    <a:cs typeface="Arial" panose="020B0604020202020204" pitchFamily="34" charset="0"/>
                  </a:rPr>
                  <a:t>drop's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surface</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normal</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Since</a:t>
                </a:r>
                <a:r>
                  <a:rPr kumimoji="0" lang="it-IT" altLang="it-IT" sz="2000" b="0" i="0" u="none" strike="noStrike" cap="none" normalizeH="0" baseline="0" dirty="0">
                    <a:ln>
                      <a:noFill/>
                    </a:ln>
                    <a:solidFill>
                      <a:srgbClr val="202122"/>
                    </a:solidFill>
                    <a:effectLst/>
                    <a:cs typeface="Arial" panose="020B0604020202020204" pitchFamily="34" charset="0"/>
                  </a:rPr>
                  <a:t> the angle of </a:t>
                </a:r>
                <a:r>
                  <a:rPr kumimoji="0" lang="it-IT" altLang="it-IT" sz="2000" b="0" i="0" u="none" strike="noStrike" cap="none" normalizeH="0" baseline="0" dirty="0" err="1">
                    <a:ln>
                      <a:noFill/>
                    </a:ln>
                    <a:solidFill>
                      <a:srgbClr val="202122"/>
                    </a:solidFill>
                    <a:effectLst/>
                    <a:cs typeface="Arial" panose="020B0604020202020204" pitchFamily="34" charset="0"/>
                  </a:rPr>
                  <a:t>refraction</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3366CC"/>
                    </a:solidFill>
                    <a:effectLst/>
                    <a:cs typeface="Arial" panose="020B0604020202020204" pitchFamily="34" charset="0"/>
                    <a:hlinkClick r:id="rId3" tooltip="Snell's law"/>
                  </a:rPr>
                  <a:t>Snell's</a:t>
                </a:r>
                <a:r>
                  <a:rPr kumimoji="0" lang="it-IT" altLang="it-IT" sz="2000" b="0" i="0" u="none" strike="noStrike" cap="none" normalizeH="0" baseline="0" dirty="0">
                    <a:ln>
                      <a:noFill/>
                    </a:ln>
                    <a:solidFill>
                      <a:srgbClr val="3366CC"/>
                    </a:solidFill>
                    <a:effectLst/>
                    <a:cs typeface="Arial" panose="020B0604020202020204" pitchFamily="34" charset="0"/>
                    <a:hlinkClick r:id="rId3" tooltip="Snell's law"/>
                  </a:rPr>
                  <a:t> </a:t>
                </a:r>
                <a:r>
                  <a:rPr kumimoji="0" lang="it-IT" altLang="it-IT" sz="2000" b="0" i="0" u="none" strike="noStrike" cap="none" normalizeH="0" baseline="0" dirty="0" err="1">
                    <a:ln>
                      <a:noFill/>
                    </a:ln>
                    <a:solidFill>
                      <a:srgbClr val="3366CC"/>
                    </a:solidFill>
                    <a:effectLst/>
                    <a:cs typeface="Arial" panose="020B0604020202020204" pitchFamily="34" charset="0"/>
                    <a:hlinkClick r:id="rId3" tooltip="Snell's law"/>
                  </a:rPr>
                  <a:t>law</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gives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us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sin(2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sin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where</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1.333</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the </a:t>
                </a:r>
                <a:r>
                  <a:rPr kumimoji="0" lang="it-IT" altLang="it-IT" sz="2000" b="0" i="0" u="none" strike="noStrike" cap="none" normalizeH="0" baseline="0" dirty="0" err="1">
                    <a:ln>
                      <a:noFill/>
                    </a:ln>
                    <a:solidFill>
                      <a:srgbClr val="202122"/>
                    </a:solidFill>
                    <a:effectLst/>
                    <a:cs typeface="Arial" panose="020B0604020202020204" pitchFamily="34" charset="0"/>
                  </a:rPr>
                  <a:t>refractive</a:t>
                </a:r>
                <a:r>
                  <a:rPr kumimoji="0" lang="it-IT" altLang="it-IT" sz="2000" b="0" i="0" u="none" strike="noStrike" cap="none" normalizeH="0" baseline="0" dirty="0">
                    <a:ln>
                      <a:noFill/>
                    </a:ln>
                    <a:solidFill>
                      <a:srgbClr val="202122"/>
                    </a:solidFill>
                    <a:effectLst/>
                    <a:cs typeface="Arial" panose="020B0604020202020204" pitchFamily="34" charset="0"/>
                  </a:rPr>
                  <a:t> index of water. </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it-IT" altLang="it-IT" sz="2000" b="0" i="0" u="none" strike="noStrike" cap="none" normalizeH="0" baseline="0" dirty="0">
                    <a:ln>
                      <a:noFill/>
                    </a:ln>
                    <a:solidFill>
                      <a:srgbClr val="202122"/>
                    </a:solidFill>
                    <a:effectLst/>
                    <a:cs typeface="Arial" panose="020B0604020202020204" pitchFamily="34" charset="0"/>
                  </a:rPr>
                  <a:t>Solving for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we</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get</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a:t>
                </a:r>
                <a:r>
                  <a:rPr kumimoji="0" lang="it-IT" altLang="it-IT" sz="2000" b="0" i="0" u="none" strike="noStrike" cap="none" normalizeH="0" baseline="0" dirty="0" err="1">
                    <a:ln>
                      <a:noFill/>
                    </a:ln>
                    <a:solidFill>
                      <a:srgbClr val="202122"/>
                    </a:solidFill>
                    <a:effectLst/>
                    <a:latin typeface="Nimbus Roman No9 L"/>
                    <a:cs typeface="Arial" panose="020B0604020202020204" pitchFamily="34" charset="0"/>
                  </a:rPr>
                  <a:t>arcsin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sin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a:t>
                </a:r>
                <a:r>
                  <a:rPr kumimoji="0" lang="it-IT" altLang="it-IT" sz="2000" b="0" i="0" u="none" strike="noStrike" cap="none" normalizeH="0" baseline="0" dirty="0">
                    <a:ln>
                      <a:noFill/>
                    </a:ln>
                    <a:solidFill>
                      <a:srgbClr val="202122"/>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it-IT" altLang="it-IT" sz="2000" b="0" i="0" u="none" strike="noStrike" cap="none" normalizeH="0" baseline="0" dirty="0">
                    <a:ln>
                      <a:noFill/>
                    </a:ln>
                    <a:solidFill>
                      <a:srgbClr val="202122"/>
                    </a:solidFill>
                    <a:effectLst/>
                    <a:cs typeface="Arial" panose="020B0604020202020204" pitchFamily="34" charset="0"/>
                  </a:rPr>
                  <a:t>The </a:t>
                </a:r>
                <a:r>
                  <a:rPr kumimoji="0" lang="it-IT" altLang="it-IT" sz="2000" b="0" i="0" u="none" strike="noStrike" cap="none" normalizeH="0" baseline="0" dirty="0" err="1">
                    <a:ln>
                      <a:noFill/>
                    </a:ln>
                    <a:solidFill>
                      <a:srgbClr val="202122"/>
                    </a:solidFill>
                    <a:effectLst/>
                    <a:cs typeface="Arial" panose="020B0604020202020204" pitchFamily="34" charset="0"/>
                  </a:rPr>
                  <a:t>rainbow</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will</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occur</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where</a:t>
                </a:r>
                <a:r>
                  <a:rPr kumimoji="0" lang="it-IT" altLang="it-IT" sz="2000" b="0" i="0" u="none" strike="noStrike" cap="none" normalizeH="0" baseline="0" dirty="0">
                    <a:ln>
                      <a:noFill/>
                    </a:ln>
                    <a:solidFill>
                      <a:srgbClr val="202122"/>
                    </a:solidFill>
                    <a:effectLst/>
                    <a:cs typeface="Arial" panose="020B0604020202020204" pitchFamily="34" charset="0"/>
                  </a:rPr>
                  <a:t> the angle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maximum with </a:t>
                </a:r>
                <a:r>
                  <a:rPr kumimoji="0" lang="it-IT" altLang="it-IT" sz="2000" b="0" i="0" u="none" strike="noStrike" cap="none" normalizeH="0" baseline="0" dirty="0" err="1">
                    <a:ln>
                      <a:noFill/>
                    </a:ln>
                    <a:solidFill>
                      <a:srgbClr val="202122"/>
                    </a:solidFill>
                    <a:effectLst/>
                    <a:cs typeface="Arial" panose="020B0604020202020204" pitchFamily="34" charset="0"/>
                  </a:rPr>
                  <a:t>respect</a:t>
                </a:r>
                <a:r>
                  <a:rPr kumimoji="0" lang="it-IT" altLang="it-IT" sz="2000" b="0" i="0" u="none" strike="noStrike" cap="none" normalizeH="0" baseline="0" dirty="0">
                    <a:ln>
                      <a:noFill/>
                    </a:ln>
                    <a:solidFill>
                      <a:srgbClr val="202122"/>
                    </a:solidFill>
                    <a:effectLst/>
                    <a:cs typeface="Arial" panose="020B0604020202020204" pitchFamily="34" charset="0"/>
                  </a:rPr>
                  <a:t> to the angle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Therefore</a:t>
                </a:r>
                <a:r>
                  <a:rPr kumimoji="0" lang="it-IT" altLang="it-IT" sz="2000" b="0" i="0" u="none" strike="noStrike" cap="none" normalizeH="0" baseline="0" dirty="0">
                    <a:ln>
                      <a:noFill/>
                    </a:ln>
                    <a:solidFill>
                      <a:srgbClr val="202122"/>
                    </a:solidFill>
                    <a:effectLst/>
                    <a:cs typeface="Arial" panose="020B0604020202020204" pitchFamily="34" charset="0"/>
                  </a:rPr>
                  <a:t>, from </a:t>
                </a:r>
                <a:r>
                  <a:rPr kumimoji="0" lang="it-IT" altLang="it-IT" sz="2000" b="0" i="0" u="none" strike="noStrike" cap="none" normalizeH="0" baseline="0" dirty="0" err="1">
                    <a:ln>
                      <a:noFill/>
                    </a:ln>
                    <a:solidFill>
                      <a:srgbClr val="3366CC"/>
                    </a:solidFill>
                    <a:effectLst/>
                    <a:cs typeface="Arial" panose="020B0604020202020204" pitchFamily="34" charset="0"/>
                    <a:hlinkClick r:id="rId4" tooltip="Calculus"/>
                  </a:rPr>
                  <a:t>calculus</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we</a:t>
                </a:r>
                <a:r>
                  <a:rPr kumimoji="0" lang="it-IT" altLang="it-IT" sz="2000" b="0" i="0" u="none" strike="noStrike" cap="none" normalizeH="0" baseline="0" dirty="0">
                    <a:ln>
                      <a:noFill/>
                    </a:ln>
                    <a:solidFill>
                      <a:srgbClr val="202122"/>
                    </a:solidFill>
                    <a:effectLst/>
                    <a:cs typeface="Arial" panose="020B0604020202020204" pitchFamily="34" charset="0"/>
                  </a:rPr>
                  <a:t> can set </a:t>
                </a:r>
                <a:r>
                  <a:rPr kumimoji="0" lang="it-IT" altLang="it-IT" sz="2000" b="0" i="1" u="none" strike="noStrike" cap="none" normalizeH="0" baseline="0" dirty="0" err="1">
                    <a:ln>
                      <a:noFill/>
                    </a:ln>
                    <a:solidFill>
                      <a:srgbClr val="202122"/>
                    </a:solidFill>
                    <a:effectLst/>
                    <a:latin typeface="Nimbus Roman No9 L"/>
                    <a:cs typeface="Arial" panose="020B0604020202020204" pitchFamily="34" charset="0"/>
                  </a:rPr>
                  <a:t>dφ</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dβ</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0</a:t>
                </a:r>
                <a:r>
                  <a:rPr kumimoji="0" lang="it-IT" altLang="it-IT" sz="2000" b="0" i="0" u="none" strike="noStrike" cap="none" normalizeH="0" baseline="0" dirty="0">
                    <a:ln>
                      <a:noFill/>
                    </a:ln>
                    <a:solidFill>
                      <a:srgbClr val="202122"/>
                    </a:solidFill>
                    <a:effectLst/>
                    <a:cs typeface="Arial" panose="020B0604020202020204" pitchFamily="34" charset="0"/>
                  </a:rPr>
                  <a:t>, and solve for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β</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which</a:t>
                </a:r>
                <a:r>
                  <a:rPr kumimoji="0" lang="it-IT" altLang="it-IT" sz="2000" b="0" i="0" u="none" strike="noStrike" cap="none" normalizeH="0" baseline="0" dirty="0">
                    <a:ln>
                      <a:noFill/>
                    </a:ln>
                    <a:solidFill>
                      <a:srgbClr val="202122"/>
                    </a:solidFill>
                    <a:effectLst/>
                    <a:cs typeface="Arial" panose="020B0604020202020204" pitchFamily="34" charset="0"/>
                  </a:rPr>
                  <a:t> yields</a:t>
                </a:r>
              </a:p>
              <a:p>
                <a:pPr lvl="0" algn="just">
                  <a:spcAft>
                    <a:spcPts val="600"/>
                  </a:spcAft>
                </a:pPr>
                <a14:m>
                  <m:oMathPara xmlns:m="http://schemas.openxmlformats.org/officeDocument/2006/math">
                    <m:oMathParaPr>
                      <m:jc m:val="centerGroup"/>
                    </m:oMathParaPr>
                    <m:oMath xmlns:m="http://schemas.openxmlformats.org/officeDocument/2006/math">
                      <m:sSub>
                        <m:sSubPr>
                          <m:ctrlPr>
                            <a:rPr kumimoji="0" lang="it-IT" altLang="it-IT" sz="20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ctrlPr>
                        </m:sSubPr>
                        <m:e>
                          <m:r>
                            <a:rPr lang="it-IT" altLang="it-IT" sz="2000" i="1">
                              <a:latin typeface="Cambria Math" panose="02040503050406030204" pitchFamily="18" charset="0"/>
                              <a:ea typeface="Cambria Math" panose="02040503050406030204" pitchFamily="18" charset="0"/>
                            </a:rPr>
                            <m:t>𝛽</m:t>
                          </m:r>
                        </m:e>
                        <m:sub>
                          <m:r>
                            <a:rPr kumimoji="0" lang="en-US" altLang="it-IT" sz="20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𝑚𝑎𝑥</m:t>
                          </m:r>
                        </m:sub>
                      </m:sSub>
                      <m:r>
                        <a:rPr kumimoji="0" lang="it-IT" altLang="it-IT" sz="2000" b="0" i="1" u="none" strike="noStrike" cap="none" normalizeH="0" baseline="0" smtClean="0">
                          <a:ln>
                            <a:noFill/>
                          </a:ln>
                          <a:solidFill>
                            <a:schemeClr val="tx1"/>
                          </a:solidFill>
                          <a:effectLst/>
                          <a:latin typeface="Cambria Math" panose="02040503050406030204" pitchFamily="18" charset="0"/>
                        </a:rPr>
                        <m:t>=</m:t>
                      </m:r>
                      <m:r>
                        <a:rPr kumimoji="0" lang="en-US" altLang="it-IT" sz="2000" b="0" i="1" u="none" strike="noStrike" cap="none" normalizeH="0" baseline="0" smtClean="0">
                          <a:ln>
                            <a:noFill/>
                          </a:ln>
                          <a:solidFill>
                            <a:schemeClr val="tx1"/>
                          </a:solidFill>
                          <a:effectLst/>
                          <a:latin typeface="Cambria Math" panose="02040503050406030204" pitchFamily="18" charset="0"/>
                        </a:rPr>
                        <m:t>𝑎𝑟𝑐𝑐𝑜𝑠</m:t>
                      </m:r>
                      <m:r>
                        <a:rPr kumimoji="0" lang="en-US" altLang="it-IT" sz="2000" b="0" i="1" u="none" strike="noStrike" cap="none" normalizeH="0" baseline="0" smtClean="0">
                          <a:ln>
                            <a:noFill/>
                          </a:ln>
                          <a:solidFill>
                            <a:schemeClr val="tx1"/>
                          </a:solidFill>
                          <a:effectLst/>
                          <a:latin typeface="Cambria Math" panose="02040503050406030204" pitchFamily="18" charset="0"/>
                        </a:rPr>
                        <m:t> </m:t>
                      </m:r>
                      <m:d>
                        <m:dPr>
                          <m:ctrlPr>
                            <a:rPr kumimoji="0" lang="en-US" altLang="it-IT" sz="2000" b="0" i="1" u="none" strike="noStrike" cap="none" normalizeH="0" baseline="0" smtClean="0">
                              <a:ln>
                                <a:noFill/>
                              </a:ln>
                              <a:solidFill>
                                <a:schemeClr val="tx1"/>
                              </a:solidFill>
                              <a:effectLst/>
                              <a:latin typeface="Cambria Math" panose="02040503050406030204" pitchFamily="18" charset="0"/>
                            </a:rPr>
                          </m:ctrlPr>
                        </m:dPr>
                        <m:e>
                          <m:f>
                            <m:fPr>
                              <m:ctrlPr>
                                <a:rPr lang="en-US" altLang="it-IT" sz="2000" i="1">
                                  <a:latin typeface="Cambria Math" panose="02040503050406030204" pitchFamily="18" charset="0"/>
                                </a:rPr>
                              </m:ctrlPr>
                            </m:fPr>
                            <m:num>
                              <m:r>
                                <a:rPr lang="en-US" altLang="it-IT" sz="2000" i="1">
                                  <a:latin typeface="Cambria Math" panose="02040503050406030204" pitchFamily="18" charset="0"/>
                                </a:rPr>
                                <m:t>2</m:t>
                              </m:r>
                              <m:rad>
                                <m:radPr>
                                  <m:degHide m:val="on"/>
                                  <m:ctrlPr>
                                    <a:rPr lang="en-US" altLang="it-IT" sz="2000" i="1" smtClean="0">
                                      <a:latin typeface="Cambria Math" panose="02040503050406030204" pitchFamily="18" charset="0"/>
                                    </a:rPr>
                                  </m:ctrlPr>
                                </m:radPr>
                                <m:deg/>
                                <m:e>
                                  <m:r>
                                    <a:rPr lang="en-US" altLang="it-IT" sz="2000" b="0" i="1" smtClean="0">
                                      <a:latin typeface="Cambria Math" panose="02040503050406030204" pitchFamily="18" charset="0"/>
                                    </a:rPr>
                                    <m:t>−1+</m:t>
                                  </m:r>
                                  <m:sSup>
                                    <m:sSupPr>
                                      <m:ctrlPr>
                                        <a:rPr lang="en-US" altLang="it-IT" sz="2000" b="0" i="1" smtClean="0">
                                          <a:latin typeface="Cambria Math" panose="02040503050406030204" pitchFamily="18" charset="0"/>
                                        </a:rPr>
                                      </m:ctrlPr>
                                    </m:sSupPr>
                                    <m:e>
                                      <m:r>
                                        <a:rPr lang="en-US" altLang="it-IT" sz="2000" b="0" i="1" smtClean="0">
                                          <a:latin typeface="Cambria Math" panose="02040503050406030204" pitchFamily="18" charset="0"/>
                                        </a:rPr>
                                        <m:t>𝑛</m:t>
                                      </m:r>
                                    </m:e>
                                    <m:sup>
                                      <m:r>
                                        <a:rPr lang="en-US" altLang="it-IT" sz="2000" b="0" i="1" smtClean="0">
                                          <a:latin typeface="Cambria Math" panose="02040503050406030204" pitchFamily="18" charset="0"/>
                                        </a:rPr>
                                        <m:t>2</m:t>
                                      </m:r>
                                    </m:sup>
                                  </m:sSup>
                                </m:e>
                              </m:rad>
                            </m:num>
                            <m:den>
                              <m:rad>
                                <m:radPr>
                                  <m:degHide m:val="on"/>
                                  <m:ctrlPr>
                                    <a:rPr lang="en-US" altLang="it-IT" sz="2000" i="1" smtClean="0">
                                      <a:latin typeface="Cambria Math" panose="02040503050406030204" pitchFamily="18" charset="0"/>
                                    </a:rPr>
                                  </m:ctrlPr>
                                </m:radPr>
                                <m:deg/>
                                <m:e>
                                  <m:r>
                                    <a:rPr lang="en-US" altLang="it-IT" sz="2000" b="0" i="1" smtClean="0">
                                      <a:latin typeface="Cambria Math" panose="02040503050406030204" pitchFamily="18" charset="0"/>
                                    </a:rPr>
                                    <m:t>3</m:t>
                                  </m:r>
                                </m:e>
                              </m:rad>
                              <m:r>
                                <a:rPr lang="en-US" altLang="it-IT" sz="2000" b="0" i="1" smtClean="0">
                                  <a:latin typeface="Cambria Math" panose="02040503050406030204" pitchFamily="18" charset="0"/>
                                </a:rPr>
                                <m:t>𝑛</m:t>
                              </m:r>
                            </m:den>
                          </m:f>
                        </m:e>
                      </m:d>
                      <m:r>
                        <a:rPr kumimoji="0" lang="en-US" altLang="it-IT" sz="20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~40.2°</m:t>
                      </m:r>
                    </m:oMath>
                  </m:oMathPara>
                </a14:m>
                <a:endParaRPr kumimoji="0" lang="it-IT" altLang="it-IT" sz="2000" b="0" i="0" u="none" strike="noStrike" cap="none" normalizeH="0" baseline="0" dirty="0">
                  <a:ln>
                    <a:noFill/>
                  </a:ln>
                  <a:solidFill>
                    <a:schemeClr val="tx1"/>
                  </a:solidFill>
                  <a:effectLst/>
                </a:endParaRPr>
              </a:p>
              <a:p>
                <a:pPr marL="0" marR="0" lvl="1" algn="just" defTabSz="914400" rtl="0" eaLnBrk="0" fontAlgn="base" latinLnBrk="0" hangingPunct="0">
                  <a:lnSpc>
                    <a:spcPct val="100000"/>
                  </a:lnSpc>
                  <a:spcBef>
                    <a:spcPct val="0"/>
                  </a:spcBef>
                  <a:spcAft>
                    <a:spcPts val="600"/>
                  </a:spcAft>
                  <a:buClrTx/>
                  <a:buSzTx/>
                  <a:buFontTx/>
                  <a:buNone/>
                  <a:tabLst/>
                </a:pPr>
                <a:r>
                  <a:rPr kumimoji="0" lang="it-IT" altLang="it-IT" sz="2000" b="0" i="0" u="none" strike="noStrike" cap="none" normalizeH="0" baseline="0" dirty="0" err="1">
                    <a:ln>
                      <a:noFill/>
                    </a:ln>
                    <a:solidFill>
                      <a:srgbClr val="202122"/>
                    </a:solidFill>
                    <a:effectLst/>
                    <a:cs typeface="Arial" panose="020B0604020202020204" pitchFamily="34" charset="0"/>
                  </a:rPr>
                  <a:t>Substituting</a:t>
                </a:r>
                <a:r>
                  <a:rPr kumimoji="0" lang="it-IT" altLang="it-IT" sz="2000" b="0" i="0" u="none" strike="noStrike" cap="none" normalizeH="0" baseline="0" dirty="0">
                    <a:ln>
                      <a:noFill/>
                    </a:ln>
                    <a:solidFill>
                      <a:srgbClr val="202122"/>
                    </a:solidFill>
                    <a:effectLst/>
                    <a:cs typeface="Arial" panose="020B0604020202020204" pitchFamily="34" charset="0"/>
                  </a:rPr>
                  <a:t> back </a:t>
                </a:r>
                <a:r>
                  <a:rPr kumimoji="0" lang="it-IT" altLang="it-IT" sz="2000" b="0" i="0" u="none" strike="noStrike" cap="none" normalizeH="0" baseline="0" dirty="0" err="1">
                    <a:ln>
                      <a:noFill/>
                    </a:ln>
                    <a:solidFill>
                      <a:srgbClr val="202122"/>
                    </a:solidFill>
                    <a:effectLst/>
                    <a:cs typeface="Arial" panose="020B0604020202020204" pitchFamily="34" charset="0"/>
                  </a:rPr>
                  <a:t>into</a:t>
                </a:r>
                <a:r>
                  <a:rPr kumimoji="0" lang="it-IT" altLang="it-IT" sz="2000" b="0" i="0" u="none" strike="noStrike" cap="none" normalizeH="0" baseline="0" dirty="0">
                    <a:ln>
                      <a:noFill/>
                    </a:ln>
                    <a:solidFill>
                      <a:srgbClr val="202122"/>
                    </a:solidFill>
                    <a:effectLst/>
                    <a:cs typeface="Arial" panose="020B0604020202020204" pitchFamily="34" charset="0"/>
                  </a:rPr>
                  <a:t> the </a:t>
                </a:r>
                <a:r>
                  <a:rPr kumimoji="0" lang="it-IT" altLang="it-IT" sz="2000" b="0" i="0" u="none" strike="noStrike" cap="none" normalizeH="0" baseline="0" dirty="0" err="1">
                    <a:ln>
                      <a:noFill/>
                    </a:ln>
                    <a:solidFill>
                      <a:srgbClr val="202122"/>
                    </a:solidFill>
                    <a:effectLst/>
                    <a:cs typeface="Arial" panose="020B0604020202020204" pitchFamily="34" charset="0"/>
                  </a:rPr>
                  <a:t>equation</a:t>
                </a:r>
                <a:r>
                  <a:rPr kumimoji="0" lang="it-IT" altLang="it-IT" sz="2000" b="0" i="0" u="none" strike="noStrike" cap="none" normalizeH="0" baseline="0" dirty="0">
                    <a:ln>
                      <a:noFill/>
                    </a:ln>
                    <a:solidFill>
                      <a:srgbClr val="202122"/>
                    </a:solidFill>
                    <a:effectLst/>
                    <a:cs typeface="Arial" panose="020B0604020202020204" pitchFamily="34" charset="0"/>
                  </a:rPr>
                  <a:t> for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0" dirty="0">
                    <a:ln>
                      <a:noFill/>
                    </a:ln>
                    <a:solidFill>
                      <a:srgbClr val="202122"/>
                    </a:solidFill>
                    <a:effectLst/>
                    <a:cs typeface="Arial" panose="020B0604020202020204" pitchFamily="34" charset="0"/>
                  </a:rPr>
                  <a:t> yields </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2</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φ</a:t>
                </a:r>
                <a:r>
                  <a:rPr kumimoji="0" lang="it-IT" altLang="it-IT" sz="2000" b="0" i="0" u="none" strike="noStrike" cap="none" normalizeH="0" baseline="-30000" dirty="0">
                    <a:ln>
                      <a:noFill/>
                    </a:ln>
                    <a:solidFill>
                      <a:srgbClr val="202122"/>
                    </a:solidFill>
                    <a:effectLst/>
                    <a:latin typeface="Nimbus Roman No9 L"/>
                    <a:cs typeface="Arial" panose="020B0604020202020204" pitchFamily="34" charset="0"/>
                  </a:rPr>
                  <a:t>max</a:t>
                </a:r>
                <a:r>
                  <a:rPr kumimoji="0" lang="it-IT" altLang="it-IT" sz="2000" b="0" i="0" u="none" strike="noStrike" cap="none" normalizeH="0" baseline="0" dirty="0">
                    <a:ln>
                      <a:noFill/>
                    </a:ln>
                    <a:solidFill>
                      <a:srgbClr val="202122"/>
                    </a:solidFill>
                    <a:effectLst/>
                    <a:cs typeface="Arial" panose="020B0604020202020204" pitchFamily="34" charset="0"/>
                  </a:rPr>
                  <a:t> ≈ 42°.</a:t>
                </a:r>
                <a:endParaRPr kumimoji="0" lang="it-IT" altLang="it-IT"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ts val="600"/>
                  </a:spcAft>
                  <a:buClrTx/>
                  <a:buSzTx/>
                  <a:buFontTx/>
                  <a:buNone/>
                  <a:tabLst/>
                </a:pPr>
                <a:r>
                  <a:rPr lang="it-IT" altLang="it-IT" sz="2000" dirty="0">
                    <a:solidFill>
                      <a:srgbClr val="202122"/>
                    </a:solidFill>
                    <a:cs typeface="Arial" panose="020B0604020202020204" pitchFamily="34" charset="0"/>
                  </a:rPr>
                  <a:t>For r</a:t>
                </a:r>
                <a:r>
                  <a:rPr kumimoji="0" lang="it-IT" altLang="it-IT" sz="2000" b="0" i="0" u="none" strike="noStrike" cap="none" normalizeH="0" baseline="0" dirty="0">
                    <a:ln>
                      <a:noFill/>
                    </a:ln>
                    <a:solidFill>
                      <a:srgbClr val="202122"/>
                    </a:solidFill>
                    <a:effectLst/>
                    <a:cs typeface="Arial" panose="020B0604020202020204" pitchFamily="34" charset="0"/>
                  </a:rPr>
                  <a:t>ed light (</a:t>
                </a:r>
                <a:r>
                  <a:rPr kumimoji="0" lang="it-IT" altLang="it-IT" sz="2000" b="0" i="0" u="none" strike="noStrike" cap="none" normalizeH="0" baseline="0" dirty="0" err="1">
                    <a:ln>
                      <a:noFill/>
                    </a:ln>
                    <a:solidFill>
                      <a:srgbClr val="202122"/>
                    </a:solidFill>
                    <a:effectLst/>
                    <a:cs typeface="Arial" panose="020B0604020202020204" pitchFamily="34" charset="0"/>
                  </a:rPr>
                  <a:t>wavelength</a:t>
                </a:r>
                <a:r>
                  <a:rPr kumimoji="0" lang="it-IT" altLang="it-IT" sz="2000" b="0" i="0" u="none" strike="noStrike" cap="none" normalizeH="0" baseline="0" dirty="0">
                    <a:ln>
                      <a:noFill/>
                    </a:ln>
                    <a:solidFill>
                      <a:srgbClr val="202122"/>
                    </a:solidFill>
                    <a:effectLst/>
                    <a:cs typeface="Arial" panose="020B0604020202020204" pitchFamily="34" charset="0"/>
                  </a:rPr>
                  <a:t> 750 nm,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1.330</a:t>
                </a:r>
                <a:r>
                  <a:rPr kumimoji="0" lang="it-IT" altLang="it-IT" sz="2000" b="0" i="0" u="none" strike="noStrike" cap="none" normalizeH="0" baseline="0" dirty="0">
                    <a:ln>
                      <a:noFill/>
                    </a:ln>
                    <a:solidFill>
                      <a:srgbClr val="202122"/>
                    </a:solidFill>
                    <a:effectLst/>
                    <a:cs typeface="Arial" panose="020B0604020202020204" pitchFamily="34" charset="0"/>
                  </a:rPr>
                  <a:t> </a:t>
                </a:r>
                <a:r>
                  <a:rPr kumimoji="0" lang="it-IT" altLang="it-IT" sz="2000" b="0" i="0" u="none" strike="noStrike" cap="none" normalizeH="0" baseline="0" dirty="0" err="1">
                    <a:ln>
                      <a:noFill/>
                    </a:ln>
                    <a:solidFill>
                      <a:srgbClr val="202122"/>
                    </a:solidFill>
                    <a:effectLst/>
                    <a:cs typeface="Arial" panose="020B0604020202020204" pitchFamily="34" charset="0"/>
                  </a:rPr>
                  <a:t>based</a:t>
                </a:r>
                <a:r>
                  <a:rPr kumimoji="0" lang="it-IT" altLang="it-IT" sz="2000" b="0" i="0" u="none" strike="noStrike" cap="none" normalizeH="0" baseline="0" dirty="0">
                    <a:ln>
                      <a:noFill/>
                    </a:ln>
                    <a:solidFill>
                      <a:srgbClr val="202122"/>
                    </a:solidFill>
                    <a:effectLst/>
                    <a:cs typeface="Arial" panose="020B0604020202020204" pitchFamily="34" charset="0"/>
                  </a:rPr>
                  <a:t> on </a:t>
                </a:r>
                <a:r>
                  <a:rPr kumimoji="0" lang="it-IT" altLang="it-IT" sz="2000" b="0" i="0" u="none" strike="noStrike" cap="none" normalizeH="0" baseline="0" dirty="0">
                    <a:ln>
                      <a:noFill/>
                    </a:ln>
                    <a:solidFill>
                      <a:srgbClr val="3366CC"/>
                    </a:solidFill>
                    <a:effectLst/>
                    <a:cs typeface="Arial" panose="020B0604020202020204" pitchFamily="34" charset="0"/>
                    <a:hlinkClick r:id="rId5" tooltip="Optical properties of water and ice"/>
                  </a:rPr>
                  <a:t>the </a:t>
                </a:r>
                <a:r>
                  <a:rPr kumimoji="0" lang="it-IT" altLang="it-IT" sz="2000" b="0" i="0" u="none" strike="noStrike" cap="none" normalizeH="0" baseline="0" dirty="0" err="1">
                    <a:ln>
                      <a:noFill/>
                    </a:ln>
                    <a:solidFill>
                      <a:srgbClr val="3366CC"/>
                    </a:solidFill>
                    <a:effectLst/>
                    <a:cs typeface="Arial" panose="020B0604020202020204" pitchFamily="34" charset="0"/>
                    <a:hlinkClick r:id="rId5" tooltip="Optical properties of water and ice"/>
                  </a:rPr>
                  <a:t>dispersion</a:t>
                </a:r>
                <a:r>
                  <a:rPr kumimoji="0" lang="it-IT" altLang="it-IT" sz="2000" b="0" i="0" u="none" strike="noStrike" cap="none" normalizeH="0" baseline="0" dirty="0">
                    <a:ln>
                      <a:noFill/>
                    </a:ln>
                    <a:solidFill>
                      <a:srgbClr val="3366CC"/>
                    </a:solidFill>
                    <a:effectLst/>
                    <a:cs typeface="Arial" panose="020B0604020202020204" pitchFamily="34" charset="0"/>
                    <a:hlinkClick r:id="rId5" tooltip="Optical properties of water and ice"/>
                  </a:rPr>
                  <a:t> relation of water</a:t>
                </a:r>
                <a:r>
                  <a:rPr kumimoji="0" lang="it-IT" altLang="it-IT" sz="2000" b="0" i="0" u="none" strike="noStrike" cap="none" normalizeH="0" baseline="0" dirty="0">
                    <a:ln>
                      <a:noFill/>
                    </a:ln>
                    <a:solidFill>
                      <a:srgbClr val="202122"/>
                    </a:solidFill>
                    <a:effectLst/>
                    <a:cs typeface="Arial" panose="020B0604020202020204" pitchFamily="34" charset="0"/>
                  </a:rPr>
                  <a:t>), the </a:t>
                </a:r>
                <a:r>
                  <a:rPr kumimoji="0" lang="it-IT" altLang="it-IT" sz="2000" b="0" i="0" u="none" strike="noStrike" cap="none" normalizeH="0" baseline="0" dirty="0" err="1">
                    <a:ln>
                      <a:noFill/>
                    </a:ln>
                    <a:solidFill>
                      <a:srgbClr val="202122"/>
                    </a:solidFill>
                    <a:effectLst/>
                    <a:cs typeface="Arial" panose="020B0604020202020204" pitchFamily="34" charset="0"/>
                  </a:rPr>
                  <a:t>radius</a:t>
                </a:r>
                <a:r>
                  <a:rPr kumimoji="0" lang="it-IT" altLang="it-IT" sz="2000" b="0" i="0" u="none" strike="noStrike" cap="none" normalizeH="0" baseline="0" dirty="0">
                    <a:ln>
                      <a:noFill/>
                    </a:ln>
                    <a:solidFill>
                      <a:srgbClr val="202122"/>
                    </a:solidFill>
                    <a:effectLst/>
                    <a:cs typeface="Arial" panose="020B0604020202020204" pitchFamily="34" charset="0"/>
                  </a:rPr>
                  <a:t> angle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42.5°</a:t>
                </a:r>
              </a:p>
              <a:p>
                <a:pPr marL="0" marR="0" lvl="0" indent="0" algn="just" defTabSz="914400" rtl="0" eaLnBrk="0" fontAlgn="base" latinLnBrk="0" hangingPunct="0">
                  <a:lnSpc>
                    <a:spcPct val="100000"/>
                  </a:lnSpc>
                  <a:spcBef>
                    <a:spcPct val="0"/>
                  </a:spcBef>
                  <a:spcAft>
                    <a:spcPts val="600"/>
                  </a:spcAft>
                  <a:buClrTx/>
                  <a:buSzTx/>
                  <a:buFontTx/>
                  <a:buNone/>
                  <a:tabLst/>
                </a:pPr>
                <a:r>
                  <a:rPr lang="it-IT" altLang="it-IT" sz="2000" dirty="0">
                    <a:solidFill>
                      <a:srgbClr val="202122"/>
                    </a:solidFill>
                    <a:cs typeface="Arial" panose="020B0604020202020204" pitchFamily="34" charset="0"/>
                  </a:rPr>
                  <a:t>F</a:t>
                </a:r>
                <a:r>
                  <a:rPr kumimoji="0" lang="it-IT" altLang="it-IT" sz="2000" b="0" i="0" u="none" strike="noStrike" cap="none" normalizeH="0" baseline="0" dirty="0">
                    <a:ln>
                      <a:noFill/>
                    </a:ln>
                    <a:solidFill>
                      <a:srgbClr val="202122"/>
                    </a:solidFill>
                    <a:effectLst/>
                    <a:cs typeface="Arial" panose="020B0604020202020204" pitchFamily="34" charset="0"/>
                  </a:rPr>
                  <a:t>or blue light (</a:t>
                </a:r>
                <a:r>
                  <a:rPr kumimoji="0" lang="it-IT" altLang="it-IT" sz="2000" b="0" i="0" u="none" strike="noStrike" cap="none" normalizeH="0" baseline="0" dirty="0" err="1">
                    <a:ln>
                      <a:noFill/>
                    </a:ln>
                    <a:solidFill>
                      <a:srgbClr val="202122"/>
                    </a:solidFill>
                    <a:effectLst/>
                    <a:cs typeface="Arial" panose="020B0604020202020204" pitchFamily="34" charset="0"/>
                  </a:rPr>
                  <a:t>wavelength</a:t>
                </a:r>
                <a:r>
                  <a:rPr kumimoji="0" lang="it-IT" altLang="it-IT" sz="2000" b="0" i="0" u="none" strike="noStrike" cap="none" normalizeH="0" baseline="0" dirty="0">
                    <a:ln>
                      <a:noFill/>
                    </a:ln>
                    <a:solidFill>
                      <a:srgbClr val="202122"/>
                    </a:solidFill>
                    <a:effectLst/>
                    <a:cs typeface="Arial" panose="020B0604020202020204" pitchFamily="34" charset="0"/>
                  </a:rPr>
                  <a:t> 350 nm, </a:t>
                </a:r>
                <a:r>
                  <a:rPr kumimoji="0" lang="it-IT" altLang="it-IT" sz="2000" b="0" i="1" u="none" strike="noStrike" cap="none" normalizeH="0" baseline="0" dirty="0">
                    <a:ln>
                      <a:noFill/>
                    </a:ln>
                    <a:solidFill>
                      <a:srgbClr val="202122"/>
                    </a:solidFill>
                    <a:effectLst/>
                    <a:latin typeface="Nimbus Roman No9 L"/>
                    <a:cs typeface="Arial" panose="020B0604020202020204" pitchFamily="34" charset="0"/>
                  </a:rPr>
                  <a:t>n</a:t>
                </a:r>
                <a:r>
                  <a:rPr kumimoji="0" lang="it-IT" altLang="it-IT" sz="2000" b="0" i="0" u="none" strike="noStrike" cap="none" normalizeH="0" baseline="0" dirty="0">
                    <a:ln>
                      <a:noFill/>
                    </a:ln>
                    <a:solidFill>
                      <a:srgbClr val="202122"/>
                    </a:solidFill>
                    <a:effectLst/>
                    <a:latin typeface="Nimbus Roman No9 L"/>
                    <a:cs typeface="Arial" panose="020B0604020202020204" pitchFamily="34" charset="0"/>
                  </a:rPr>
                  <a:t> = 1.343</a:t>
                </a:r>
                <a:r>
                  <a:rPr kumimoji="0" lang="it-IT" altLang="it-IT" sz="2000" b="0" i="0" u="none" strike="noStrike" cap="none" normalizeH="0" baseline="0" dirty="0">
                    <a:ln>
                      <a:noFill/>
                    </a:ln>
                    <a:solidFill>
                      <a:srgbClr val="202122"/>
                    </a:solidFill>
                    <a:effectLst/>
                    <a:cs typeface="Arial" panose="020B0604020202020204" pitchFamily="34" charset="0"/>
                  </a:rPr>
                  <a:t>), the </a:t>
                </a:r>
                <a:r>
                  <a:rPr kumimoji="0" lang="it-IT" altLang="it-IT" sz="2000" b="0" i="0" u="none" strike="noStrike" cap="none" normalizeH="0" baseline="0" dirty="0" err="1">
                    <a:ln>
                      <a:noFill/>
                    </a:ln>
                    <a:solidFill>
                      <a:srgbClr val="202122"/>
                    </a:solidFill>
                    <a:effectLst/>
                    <a:cs typeface="Arial" panose="020B0604020202020204" pitchFamily="34" charset="0"/>
                  </a:rPr>
                  <a:t>radius</a:t>
                </a:r>
                <a:r>
                  <a:rPr kumimoji="0" lang="it-IT" altLang="it-IT" sz="2000" b="0" i="0" u="none" strike="noStrike" cap="none" normalizeH="0" baseline="0" dirty="0">
                    <a:ln>
                      <a:noFill/>
                    </a:ln>
                    <a:solidFill>
                      <a:srgbClr val="202122"/>
                    </a:solidFill>
                    <a:effectLst/>
                    <a:cs typeface="Arial" panose="020B0604020202020204" pitchFamily="34" charset="0"/>
                  </a:rPr>
                  <a:t> angle </a:t>
                </a:r>
                <a:r>
                  <a:rPr kumimoji="0" lang="it-IT" altLang="it-IT" sz="2000" b="0" i="0" u="none" strike="noStrike" cap="none" normalizeH="0" baseline="0" dirty="0" err="1">
                    <a:ln>
                      <a:noFill/>
                    </a:ln>
                    <a:solidFill>
                      <a:srgbClr val="202122"/>
                    </a:solidFill>
                    <a:effectLst/>
                    <a:cs typeface="Arial" panose="020B0604020202020204" pitchFamily="34" charset="0"/>
                  </a:rPr>
                  <a:t>is</a:t>
                </a:r>
                <a:r>
                  <a:rPr kumimoji="0" lang="it-IT" altLang="it-IT" sz="2000" b="0" i="0" u="none" strike="noStrike" cap="none" normalizeH="0" baseline="0" dirty="0">
                    <a:ln>
                      <a:noFill/>
                    </a:ln>
                    <a:solidFill>
                      <a:srgbClr val="202122"/>
                    </a:solidFill>
                    <a:effectLst/>
                    <a:cs typeface="Arial" panose="020B0604020202020204" pitchFamily="34" charset="0"/>
                  </a:rPr>
                  <a:t> 40.6°.</a:t>
                </a:r>
                <a:endParaRPr kumimoji="0" lang="it-IT" altLang="it-IT" sz="2000" b="0" i="0" u="none" strike="noStrike" cap="none" normalizeH="0" baseline="0" dirty="0">
                  <a:ln>
                    <a:noFill/>
                  </a:ln>
                  <a:solidFill>
                    <a:schemeClr val="tx1"/>
                  </a:solidFill>
                  <a:effectLst/>
                </a:endParaRPr>
              </a:p>
            </p:txBody>
          </p:sp>
        </mc:Choice>
        <mc:Fallback xmlns="">
          <p:sp>
            <p:nvSpPr>
              <p:cNvPr id="3" name="Rectangle 2">
                <a:extLst>
                  <a:ext uri="{FF2B5EF4-FFF2-40B4-BE49-F238E27FC236}">
                    <a16:creationId xmlns:a16="http://schemas.microsoft.com/office/drawing/2014/main" id="{65E7A715-D50F-EEA9-D768-35BB20F3B31B}"/>
                  </a:ext>
                </a:extLst>
              </p:cNvPr>
              <p:cNvSpPr>
                <a:spLocks noRot="1" noChangeAspect="1" noMove="1" noResize="1" noEditPoints="1" noAdjustHandles="1" noChangeArrowheads="1" noChangeShapeType="1" noTextEdit="1"/>
              </p:cNvSpPr>
              <p:nvPr/>
            </p:nvSpPr>
            <p:spPr bwMode="auto">
              <a:xfrm>
                <a:off x="236668" y="468068"/>
                <a:ext cx="7459532" cy="5921862"/>
              </a:xfrm>
              <a:prstGeom prst="rect">
                <a:avLst/>
              </a:prstGeom>
              <a:blipFill>
                <a:blip r:embed="rId6"/>
                <a:stretch>
                  <a:fillRect t="-206" r="-2042" b="-1957"/>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
        <p:nvSpPr>
          <p:cNvPr id="4" name="AutoShape 3" descr="{\displaystyle \beta _{\text{max}}=\arccos \left({\frac {2{\sqrt {-1+n^{2}}}}{{\sqrt {3}}n}}\right)\approx 40.2^{\circ }.}">
            <a:extLst>
              <a:ext uri="{FF2B5EF4-FFF2-40B4-BE49-F238E27FC236}">
                <a16:creationId xmlns:a16="http://schemas.microsoft.com/office/drawing/2014/main" id="{F9D74F17-A5C9-6CF6-8966-CE98120EF811}"/>
              </a:ext>
            </a:extLst>
          </p:cNvPr>
          <p:cNvSpPr>
            <a:spLocks noChangeAspect="1" noChangeArrowheads="1"/>
          </p:cNvSpPr>
          <p:nvPr/>
        </p:nvSpPr>
        <p:spPr bwMode="auto">
          <a:xfrm>
            <a:off x="433519" y="3245617"/>
            <a:ext cx="12505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800"/>
          </a:p>
        </p:txBody>
      </p:sp>
      <p:sp>
        <p:nvSpPr>
          <p:cNvPr id="5" name="AutoShape 2" descr="{\displaystyle \beta _{\text{max}}=\arccos \left({\frac {2{\sqrt {-1+n^{2}}}}{{\sqrt {3}}n}}\right)\approx 40.2^{\circ }.}">
            <a:extLst>
              <a:ext uri="{FF2B5EF4-FFF2-40B4-BE49-F238E27FC236}">
                <a16:creationId xmlns:a16="http://schemas.microsoft.com/office/drawing/2014/main" id="{27981DE0-8ABA-42FE-619F-137692C537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395898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9E2D6-50C5-A8BE-E3C5-99106902F242}"/>
              </a:ext>
            </a:extLst>
          </p:cNvPr>
          <p:cNvPicPr>
            <a:picLocks noChangeAspect="1"/>
          </p:cNvPicPr>
          <p:nvPr/>
        </p:nvPicPr>
        <p:blipFill>
          <a:blip r:embed="rId2"/>
          <a:stretch>
            <a:fillRect/>
          </a:stretch>
        </p:blipFill>
        <p:spPr>
          <a:xfrm>
            <a:off x="712471" y="971242"/>
            <a:ext cx="7385582" cy="4915515"/>
          </a:xfrm>
          <a:prstGeom prst="rect">
            <a:avLst/>
          </a:prstGeom>
        </p:spPr>
      </p:pic>
      <p:pic>
        <p:nvPicPr>
          <p:cNvPr id="3" name="Picture 2">
            <a:extLst>
              <a:ext uri="{FF2B5EF4-FFF2-40B4-BE49-F238E27FC236}">
                <a16:creationId xmlns:a16="http://schemas.microsoft.com/office/drawing/2014/main" id="{2F9392AB-B6D9-B05E-F1F7-4C61A02F0677}"/>
              </a:ext>
            </a:extLst>
          </p:cNvPr>
          <p:cNvPicPr>
            <a:picLocks noChangeAspect="1"/>
          </p:cNvPicPr>
          <p:nvPr/>
        </p:nvPicPr>
        <p:blipFill>
          <a:blip r:embed="rId3"/>
          <a:stretch>
            <a:fillRect/>
          </a:stretch>
        </p:blipFill>
        <p:spPr>
          <a:xfrm>
            <a:off x="8507730" y="2395537"/>
            <a:ext cx="2857500" cy="3886200"/>
          </a:xfrm>
          <a:prstGeom prst="rect">
            <a:avLst/>
          </a:prstGeom>
        </p:spPr>
      </p:pic>
    </p:spTree>
    <p:extLst>
      <p:ext uri="{BB962C8B-B14F-4D97-AF65-F5344CB8AC3E}">
        <p14:creationId xmlns:p14="http://schemas.microsoft.com/office/powerpoint/2010/main" val="542210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A6787-5931-F890-740B-A522DEF2FC98}"/>
              </a:ext>
            </a:extLst>
          </p:cNvPr>
          <p:cNvPicPr>
            <a:picLocks noChangeAspect="1"/>
          </p:cNvPicPr>
          <p:nvPr/>
        </p:nvPicPr>
        <p:blipFill>
          <a:blip r:embed="rId2"/>
          <a:stretch>
            <a:fillRect/>
          </a:stretch>
        </p:blipFill>
        <p:spPr>
          <a:xfrm>
            <a:off x="697115" y="557876"/>
            <a:ext cx="6706986" cy="4471324"/>
          </a:xfrm>
          <a:prstGeom prst="rect">
            <a:avLst/>
          </a:prstGeom>
        </p:spPr>
      </p:pic>
      <p:pic>
        <p:nvPicPr>
          <p:cNvPr id="4" name="Picture 3" descr="A picture containing sitting, green, black, dark&#10;&#10;Description automatically generated">
            <a:extLst>
              <a:ext uri="{FF2B5EF4-FFF2-40B4-BE49-F238E27FC236}">
                <a16:creationId xmlns:a16="http://schemas.microsoft.com/office/drawing/2014/main" id="{E707B850-69A2-266F-79B0-15574194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781" y="3138053"/>
            <a:ext cx="3540179" cy="3512127"/>
          </a:xfrm>
          <a:prstGeom prst="rect">
            <a:avLst/>
          </a:prstGeom>
        </p:spPr>
      </p:pic>
    </p:spTree>
    <p:extLst>
      <p:ext uri="{BB962C8B-B14F-4D97-AF65-F5344CB8AC3E}">
        <p14:creationId xmlns:p14="http://schemas.microsoft.com/office/powerpoint/2010/main" val="3726982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C49F2-0033-45B7-5EE9-5D0CE8BA9FB5}"/>
              </a:ext>
            </a:extLst>
          </p:cNvPr>
          <p:cNvPicPr>
            <a:picLocks noChangeAspect="1"/>
          </p:cNvPicPr>
          <p:nvPr/>
        </p:nvPicPr>
        <p:blipFill>
          <a:blip r:embed="rId2"/>
          <a:stretch>
            <a:fillRect/>
          </a:stretch>
        </p:blipFill>
        <p:spPr>
          <a:xfrm>
            <a:off x="6096000" y="2475491"/>
            <a:ext cx="5386920" cy="2247115"/>
          </a:xfrm>
          <a:prstGeom prst="rect">
            <a:avLst/>
          </a:prstGeom>
        </p:spPr>
      </p:pic>
      <p:pic>
        <p:nvPicPr>
          <p:cNvPr id="3" name="Picture 2">
            <a:extLst>
              <a:ext uri="{FF2B5EF4-FFF2-40B4-BE49-F238E27FC236}">
                <a16:creationId xmlns:a16="http://schemas.microsoft.com/office/drawing/2014/main" id="{E623FE27-2B56-BA68-3B07-DF265C8B8115}"/>
              </a:ext>
            </a:extLst>
          </p:cNvPr>
          <p:cNvPicPr>
            <a:picLocks noChangeAspect="1"/>
          </p:cNvPicPr>
          <p:nvPr/>
        </p:nvPicPr>
        <p:blipFill>
          <a:blip r:embed="rId3"/>
          <a:stretch>
            <a:fillRect/>
          </a:stretch>
        </p:blipFill>
        <p:spPr>
          <a:xfrm>
            <a:off x="709080" y="1918391"/>
            <a:ext cx="4762500" cy="3171825"/>
          </a:xfrm>
          <a:prstGeom prst="rect">
            <a:avLst/>
          </a:prstGeom>
        </p:spPr>
      </p:pic>
    </p:spTree>
    <p:extLst>
      <p:ext uri="{BB962C8B-B14F-4D97-AF65-F5344CB8AC3E}">
        <p14:creationId xmlns:p14="http://schemas.microsoft.com/office/powerpoint/2010/main" val="406892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BDD12-C20A-8289-66D1-16EED0311424}"/>
              </a:ext>
            </a:extLst>
          </p:cNvPr>
          <p:cNvPicPr>
            <a:picLocks noChangeAspect="1"/>
          </p:cNvPicPr>
          <p:nvPr/>
        </p:nvPicPr>
        <p:blipFill>
          <a:blip r:embed="rId2"/>
          <a:stretch>
            <a:fillRect/>
          </a:stretch>
        </p:blipFill>
        <p:spPr>
          <a:xfrm>
            <a:off x="4200599" y="947998"/>
            <a:ext cx="7603154" cy="4962003"/>
          </a:xfrm>
          <a:prstGeom prst="rect">
            <a:avLst/>
          </a:prstGeom>
        </p:spPr>
      </p:pic>
      <p:pic>
        <p:nvPicPr>
          <p:cNvPr id="1026" name="Picture 2" descr="Physical Science study committee-.pptx">
            <a:extLst>
              <a:ext uri="{FF2B5EF4-FFF2-40B4-BE49-F238E27FC236}">
                <a16:creationId xmlns:a16="http://schemas.microsoft.com/office/drawing/2014/main" id="{C5704D56-3A02-64DA-C656-A1A759544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r="48870"/>
          <a:stretch/>
        </p:blipFill>
        <p:spPr bwMode="auto">
          <a:xfrm>
            <a:off x="388247" y="947998"/>
            <a:ext cx="3383157" cy="495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053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4AAF2-A8DC-9D3C-D8E6-C1A1867833F2}"/>
              </a:ext>
            </a:extLst>
          </p:cNvPr>
          <p:cNvSpPr txBox="1"/>
          <p:nvPr/>
        </p:nvSpPr>
        <p:spPr>
          <a:xfrm>
            <a:off x="2341831" y="2875002"/>
            <a:ext cx="7508337" cy="1107996"/>
          </a:xfrm>
          <a:prstGeom prst="rect">
            <a:avLst/>
          </a:prstGeom>
          <a:noFill/>
        </p:spPr>
        <p:txBody>
          <a:bodyPr wrap="none" rtlCol="0">
            <a:spAutoFit/>
          </a:bodyPr>
          <a:lstStyle/>
          <a:p>
            <a:r>
              <a:rPr lang="en-US" sz="6600" dirty="0" err="1"/>
              <a:t>Cambiamenti</a:t>
            </a:r>
            <a:r>
              <a:rPr lang="en-US" sz="6600" dirty="0"/>
              <a:t> di </a:t>
            </a:r>
            <a:r>
              <a:rPr lang="en-US" sz="6600" dirty="0" err="1"/>
              <a:t>stato</a:t>
            </a:r>
            <a:endParaRPr lang="it-IT" sz="6600" dirty="0"/>
          </a:p>
        </p:txBody>
      </p:sp>
    </p:spTree>
    <p:extLst>
      <p:ext uri="{BB962C8B-B14F-4D97-AF65-F5344CB8AC3E}">
        <p14:creationId xmlns:p14="http://schemas.microsoft.com/office/powerpoint/2010/main" val="446541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435340-4345-9B8B-6E99-9E6865696734}"/>
              </a:ext>
            </a:extLst>
          </p:cNvPr>
          <p:cNvSpPr>
            <a:spLocks noGrp="1"/>
          </p:cNvSpPr>
          <p:nvPr>
            <p:ph type="ftr" sz="quarter" idx="11"/>
          </p:nvPr>
        </p:nvSpPr>
        <p:spPr/>
        <p:txBody>
          <a:bodyPr/>
          <a:lstStyle/>
          <a:p>
            <a:endParaRPr lang="it-IT"/>
          </a:p>
        </p:txBody>
      </p:sp>
      <p:graphicFrame>
        <p:nvGraphicFramePr>
          <p:cNvPr id="5" name="Object 8">
            <a:extLst>
              <a:ext uri="{FF2B5EF4-FFF2-40B4-BE49-F238E27FC236}">
                <a16:creationId xmlns:a16="http://schemas.microsoft.com/office/drawing/2014/main" id="{35C32D59-16DA-8BAA-F505-4DDCDAB5E481}"/>
              </a:ext>
            </a:extLst>
          </p:cNvPr>
          <p:cNvGraphicFramePr>
            <a:graphicFrameLocks noChangeAspect="1"/>
          </p:cNvGraphicFramePr>
          <p:nvPr>
            <p:extLst>
              <p:ext uri="{D42A27DB-BD31-4B8C-83A1-F6EECF244321}">
                <p14:modId xmlns:p14="http://schemas.microsoft.com/office/powerpoint/2010/main" val="502238354"/>
              </p:ext>
            </p:extLst>
          </p:nvPr>
        </p:nvGraphicFramePr>
        <p:xfrm>
          <a:off x="3118835" y="381000"/>
          <a:ext cx="5673725" cy="6477000"/>
        </p:xfrm>
        <a:graphic>
          <a:graphicData uri="http://schemas.openxmlformats.org/presentationml/2006/ole">
            <mc:AlternateContent xmlns:mc="http://schemas.openxmlformats.org/markup-compatibility/2006">
              <mc:Choice xmlns:v="urn:schemas-microsoft-com:vml" Requires="v">
                <p:oleObj name="CorelPhotoPaint.Image.10" r:id="rId2" imgW="4432950" imgH="3602591" progId="CorelPhotoPaint.Image.10">
                  <p:embed/>
                </p:oleObj>
              </mc:Choice>
              <mc:Fallback>
                <p:oleObj name="CorelPhotoPaint.Image.10" r:id="rId2" imgW="4432950" imgH="3602591" progId="CorelPhotoPaint.Image.10">
                  <p:embed/>
                  <p:pic>
                    <p:nvPicPr>
                      <p:cNvPr id="151560" name="Object 8">
                        <a:extLst>
                          <a:ext uri="{FF2B5EF4-FFF2-40B4-BE49-F238E27FC236}">
                            <a16:creationId xmlns:a16="http://schemas.microsoft.com/office/drawing/2014/main" id="{235D60A6-5693-68D1-2389-B7C50010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55" r="20302" b="11992"/>
                      <a:stretch>
                        <a:fillRect/>
                      </a:stretch>
                    </p:blipFill>
                    <p:spPr bwMode="auto">
                      <a:xfrm>
                        <a:off x="3118835" y="381000"/>
                        <a:ext cx="5673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39295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 A.1: Schematisation of the growth of ice crystals by diffusion... |  Download Scientific Diagram">
            <a:extLst>
              <a:ext uri="{FF2B5EF4-FFF2-40B4-BE49-F238E27FC236}">
                <a16:creationId xmlns:a16="http://schemas.microsoft.com/office/drawing/2014/main" id="{AFCBCB3E-0E75-B67F-3118-91227A1ED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4" y="808038"/>
            <a:ext cx="10107253" cy="552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2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B75DDC-121D-C9D9-9693-CBFEE6969679}"/>
              </a:ext>
            </a:extLst>
          </p:cNvPr>
          <p:cNvSpPr txBox="1"/>
          <p:nvPr/>
        </p:nvSpPr>
        <p:spPr>
          <a:xfrm>
            <a:off x="1656031" y="3171904"/>
            <a:ext cx="8694469" cy="1107996"/>
          </a:xfrm>
          <a:prstGeom prst="rect">
            <a:avLst/>
          </a:prstGeom>
          <a:noFill/>
        </p:spPr>
        <p:txBody>
          <a:bodyPr wrap="square" rtlCol="0">
            <a:spAutoFit/>
          </a:bodyPr>
          <a:lstStyle/>
          <a:p>
            <a:pPr algn="ctr"/>
            <a:r>
              <a:rPr lang="en-US" sz="6600" dirty="0"/>
              <a:t>Acustica</a:t>
            </a:r>
            <a:endParaRPr lang="it-IT" sz="6600" dirty="0"/>
          </a:p>
        </p:txBody>
      </p:sp>
    </p:spTree>
    <p:extLst>
      <p:ext uri="{BB962C8B-B14F-4D97-AF65-F5344CB8AC3E}">
        <p14:creationId xmlns:p14="http://schemas.microsoft.com/office/powerpoint/2010/main" val="30852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under   Sound effect">
            <a:hlinkClick r:id="" action="ppaction://media"/>
            <a:extLst>
              <a:ext uri="{FF2B5EF4-FFF2-40B4-BE49-F238E27FC236}">
                <a16:creationId xmlns:a16="http://schemas.microsoft.com/office/drawing/2014/main" id="{EAE91D1B-13FC-D989-DD9B-3D974ECC3DF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3796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BB3DC-D3C4-03C7-B078-9B5703934163}"/>
              </a:ext>
            </a:extLst>
          </p:cNvPr>
          <p:cNvPicPr>
            <a:picLocks noChangeAspect="1"/>
          </p:cNvPicPr>
          <p:nvPr/>
        </p:nvPicPr>
        <p:blipFill>
          <a:blip r:embed="rId2"/>
          <a:stretch>
            <a:fillRect/>
          </a:stretch>
        </p:blipFill>
        <p:spPr>
          <a:xfrm>
            <a:off x="352779" y="893438"/>
            <a:ext cx="5505504" cy="4173237"/>
          </a:xfrm>
          <a:prstGeom prst="rect">
            <a:avLst/>
          </a:prstGeom>
        </p:spPr>
      </p:pic>
      <p:pic>
        <p:nvPicPr>
          <p:cNvPr id="5" name="Picture 4">
            <a:extLst>
              <a:ext uri="{FF2B5EF4-FFF2-40B4-BE49-F238E27FC236}">
                <a16:creationId xmlns:a16="http://schemas.microsoft.com/office/drawing/2014/main" id="{7AFC0F65-91E9-4257-1DB5-BFBF4FBA1CD3}"/>
              </a:ext>
            </a:extLst>
          </p:cNvPr>
          <p:cNvPicPr>
            <a:picLocks noChangeAspect="1"/>
          </p:cNvPicPr>
          <p:nvPr/>
        </p:nvPicPr>
        <p:blipFill>
          <a:blip r:embed="rId3"/>
          <a:stretch>
            <a:fillRect/>
          </a:stretch>
        </p:blipFill>
        <p:spPr>
          <a:xfrm>
            <a:off x="5745330" y="893438"/>
            <a:ext cx="5803341" cy="4562982"/>
          </a:xfrm>
          <a:prstGeom prst="rect">
            <a:avLst/>
          </a:prstGeom>
        </p:spPr>
      </p:pic>
    </p:spTree>
    <p:extLst>
      <p:ext uri="{BB962C8B-B14F-4D97-AF65-F5344CB8AC3E}">
        <p14:creationId xmlns:p14="http://schemas.microsoft.com/office/powerpoint/2010/main" val="3280020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DE2FA-8A17-3A4D-AE38-0115FE54D9E5}"/>
              </a:ext>
            </a:extLst>
          </p:cNvPr>
          <p:cNvSpPr txBox="1"/>
          <p:nvPr/>
        </p:nvSpPr>
        <p:spPr>
          <a:xfrm>
            <a:off x="1643331" y="1533604"/>
            <a:ext cx="8694469" cy="1107996"/>
          </a:xfrm>
          <a:prstGeom prst="rect">
            <a:avLst/>
          </a:prstGeom>
          <a:noFill/>
        </p:spPr>
        <p:txBody>
          <a:bodyPr wrap="square" rtlCol="0">
            <a:spAutoFit/>
          </a:bodyPr>
          <a:lstStyle/>
          <a:p>
            <a:pPr algn="ctr"/>
            <a:r>
              <a:rPr lang="en-US" sz="6600" dirty="0" err="1"/>
              <a:t>Fisica</a:t>
            </a:r>
            <a:r>
              <a:rPr lang="en-US" sz="6600" dirty="0"/>
              <a:t> </a:t>
            </a:r>
            <a:r>
              <a:rPr lang="en-US" sz="6600" dirty="0" err="1"/>
              <a:t>statistica</a:t>
            </a:r>
            <a:endParaRPr lang="it-IT" sz="6600" dirty="0"/>
          </a:p>
        </p:txBody>
      </p:sp>
    </p:spTree>
    <p:extLst>
      <p:ext uri="{BB962C8B-B14F-4D97-AF65-F5344CB8AC3E}">
        <p14:creationId xmlns:p14="http://schemas.microsoft.com/office/powerpoint/2010/main" val="3248641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596DD-7A60-2582-A394-0DCABA983335}"/>
              </a:ext>
            </a:extLst>
          </p:cNvPr>
          <p:cNvPicPr>
            <a:picLocks noChangeAspect="1"/>
          </p:cNvPicPr>
          <p:nvPr/>
        </p:nvPicPr>
        <p:blipFill>
          <a:blip r:embed="rId2"/>
          <a:stretch>
            <a:fillRect/>
          </a:stretch>
        </p:blipFill>
        <p:spPr>
          <a:xfrm>
            <a:off x="1775809" y="128127"/>
            <a:ext cx="8640381" cy="6601746"/>
          </a:xfrm>
          <a:prstGeom prst="rect">
            <a:avLst/>
          </a:prstGeom>
        </p:spPr>
      </p:pic>
    </p:spTree>
    <p:extLst>
      <p:ext uri="{BB962C8B-B14F-4D97-AF65-F5344CB8AC3E}">
        <p14:creationId xmlns:p14="http://schemas.microsoft.com/office/powerpoint/2010/main" val="2700698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EB0AE-2A2D-DDB1-6727-610057B1B990}"/>
              </a:ext>
            </a:extLst>
          </p:cNvPr>
          <p:cNvPicPr>
            <a:picLocks noChangeAspect="1"/>
          </p:cNvPicPr>
          <p:nvPr/>
        </p:nvPicPr>
        <p:blipFill>
          <a:blip r:embed="rId2"/>
          <a:stretch>
            <a:fillRect/>
          </a:stretch>
        </p:blipFill>
        <p:spPr>
          <a:xfrm>
            <a:off x="2291238" y="286784"/>
            <a:ext cx="7080118" cy="6177078"/>
          </a:xfrm>
          <a:prstGeom prst="rect">
            <a:avLst/>
          </a:prstGeom>
        </p:spPr>
      </p:pic>
    </p:spTree>
    <p:extLst>
      <p:ext uri="{BB962C8B-B14F-4D97-AF65-F5344CB8AC3E}">
        <p14:creationId xmlns:p14="http://schemas.microsoft.com/office/powerpoint/2010/main" val="2267750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66E59-8239-F790-8296-48D09D52DF79}"/>
              </a:ext>
            </a:extLst>
          </p:cNvPr>
          <p:cNvSpPr txBox="1"/>
          <p:nvPr/>
        </p:nvSpPr>
        <p:spPr>
          <a:xfrm>
            <a:off x="834360" y="755797"/>
            <a:ext cx="5595827" cy="523220"/>
          </a:xfrm>
          <a:prstGeom prst="rect">
            <a:avLst/>
          </a:prstGeom>
          <a:noFill/>
        </p:spPr>
        <p:txBody>
          <a:bodyPr wrap="none" rtlCol="0">
            <a:spAutoFit/>
          </a:bodyPr>
          <a:lstStyle/>
          <a:p>
            <a:r>
              <a:rPr lang="en-US" sz="2800" b="1" dirty="0" err="1"/>
              <a:t>Distribuzione</a:t>
            </a:r>
            <a:r>
              <a:rPr lang="en-US" sz="2800" b="1" dirty="0"/>
              <a:t> di Maxwell-Boltzmann</a:t>
            </a:r>
            <a:endParaRPr lang="it-IT" sz="28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F5C798-3C44-9994-2D38-A74672B2A564}"/>
                  </a:ext>
                </a:extLst>
              </p:cNvPr>
              <p:cNvSpPr txBox="1"/>
              <p:nvPr/>
            </p:nvSpPr>
            <p:spPr>
              <a:xfrm>
                <a:off x="3824483" y="1453832"/>
                <a:ext cx="4543034" cy="7502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𝑣</m:t>
                          </m:r>
                        </m:e>
                      </m:d>
                      <m:r>
                        <a:rPr lang="it-IT" sz="2400" i="1" smtClean="0">
                          <a:latin typeface="Cambria Math" panose="02040503050406030204" pitchFamily="18" charset="0"/>
                        </a:rPr>
                        <m:t>=</m:t>
                      </m:r>
                      <m:r>
                        <a:rPr lang="en-US" sz="2400" b="0" i="1" smtClean="0">
                          <a:latin typeface="Cambria Math" panose="02040503050406030204" pitchFamily="18" charset="0"/>
                        </a:rPr>
                        <m:t>4</m:t>
                      </m:r>
                      <m:r>
                        <a:rPr lang="el-GR" sz="2400" i="1" smtClean="0">
                          <a:latin typeface="Cambria Math" panose="02040503050406030204" pitchFamily="18" charset="0"/>
                        </a:rPr>
                        <m:t>𝜋</m:t>
                      </m:r>
                      <m:sSup>
                        <m:sSupPr>
                          <m:ctrlPr>
                            <a:rPr lang="it-IT" sz="2400" i="1" smtClean="0">
                              <a:latin typeface="Cambria Math" panose="02040503050406030204" pitchFamily="18" charset="0"/>
                            </a:rPr>
                          </m:ctrlPr>
                        </m:sSupPr>
                        <m:e>
                          <m:sSup>
                            <m:sSupPr>
                              <m:ctrlPr>
                                <a:rPr lang="it-IT" sz="2400" i="1" smtClean="0">
                                  <a:latin typeface="Cambria Math" panose="02040503050406030204" pitchFamily="18" charset="0"/>
                                </a:rPr>
                              </m:ctrlPr>
                            </m:sSupPr>
                            <m:e>
                              <m:d>
                                <m:dPr>
                                  <m:ctrlPr>
                                    <a:rPr lang="it-IT" sz="2400" i="1" smtClean="0">
                                      <a:latin typeface="Cambria Math" panose="02040503050406030204" pitchFamily="18" charset="0"/>
                                    </a:rPr>
                                  </m:ctrlPr>
                                </m:dPr>
                                <m:e>
                                  <m:f>
                                    <m:fPr>
                                      <m:ctrlPr>
                                        <a:rPr lang="it-IT" sz="2400" i="1">
                                          <a:latin typeface="Cambria Math" panose="02040503050406030204" pitchFamily="18" charset="0"/>
                                        </a:rPr>
                                      </m:ctrlPr>
                                    </m:fPr>
                                    <m:num>
                                      <m:r>
                                        <a:rPr lang="en-US" sz="2400" b="0" i="1" smtClean="0">
                                          <a:latin typeface="Cambria Math" panose="02040503050406030204" pitchFamily="18" charset="0"/>
                                        </a:rPr>
                                        <m:t>𝑚</m:t>
                                      </m:r>
                                    </m:num>
                                    <m:den>
                                      <m:r>
                                        <a:rPr lang="en-US" sz="2400" b="0" i="1" smtClean="0">
                                          <a:latin typeface="Cambria Math" panose="02040503050406030204" pitchFamily="18" charset="0"/>
                                        </a:rPr>
                                        <m:t>2</m:t>
                                      </m:r>
                                      <m:r>
                                        <a:rPr lang="el-GR" sz="2400" i="1">
                                          <a:latin typeface="Cambria Math" panose="02040503050406030204" pitchFamily="18" charset="0"/>
                                        </a:rPr>
                                        <m:t>𝜋</m:t>
                                      </m:r>
                                      <m:r>
                                        <a:rPr lang="en-US" sz="2400" b="0" i="1" smtClean="0">
                                          <a:latin typeface="Cambria Math" panose="02040503050406030204" pitchFamily="18" charset="0"/>
                                        </a:rPr>
                                        <m:t>𝑘𝑇</m:t>
                                      </m:r>
                                    </m:den>
                                  </m:f>
                                </m:e>
                              </m:d>
                            </m:e>
                            <m:sup>
                              <m:f>
                                <m:fPr>
                                  <m:type m:val="lin"/>
                                  <m:ctrlPr>
                                    <a:rPr lang="it-IT" sz="240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sup>
                          </m:sSup>
                          <m:r>
                            <a:rPr lang="en-US" sz="2400" b="0" i="1" smtClean="0">
                              <a:latin typeface="Cambria Math" panose="02040503050406030204" pitchFamily="18" charset="0"/>
                            </a:rPr>
                            <m:t>𝑣</m:t>
                          </m:r>
                        </m:e>
                        <m:sup>
                          <m:r>
                            <a:rPr lang="it-IT" sz="2400" i="1" smtClean="0">
                              <a:latin typeface="Cambria Math" panose="02040503050406030204" pitchFamily="18" charset="0"/>
                            </a:rPr>
                            <m:t>2</m:t>
                          </m:r>
                        </m:sup>
                      </m:sSup>
                      <m:sSup>
                        <m:sSupPr>
                          <m:ctrlPr>
                            <a:rPr lang="it-IT" sz="2400" i="1" smtClean="0">
                              <a:latin typeface="Cambria Math" panose="02040503050406030204" pitchFamily="18" charset="0"/>
                            </a:rPr>
                          </m:ctrlPr>
                        </m:sSupPr>
                        <m:e>
                          <m:r>
                            <a:rPr lang="it-IT" sz="2400" i="1" smtClean="0">
                              <a:latin typeface="Cambria Math" panose="02040503050406030204" pitchFamily="18" charset="0"/>
                            </a:rPr>
                            <m:t>𝑒</m:t>
                          </m:r>
                        </m:e>
                        <m:sup>
                          <m:r>
                            <a:rPr lang="it-IT" sz="2400" i="1" smtClean="0">
                              <a:latin typeface="Cambria Math" panose="02040503050406030204" pitchFamily="18" charset="0"/>
                            </a:rPr>
                            <m:t>−</m:t>
                          </m:r>
                          <m:f>
                            <m:fPr>
                              <m:type m:val="lin"/>
                              <m:ctrlPr>
                                <a:rPr lang="it-IT" sz="2400" i="1" smtClean="0">
                                  <a:latin typeface="Cambria Math" panose="02040503050406030204" pitchFamily="18" charset="0"/>
                                </a:rPr>
                              </m:ctrlPr>
                            </m:fPr>
                            <m:num>
                              <m:r>
                                <a:rPr lang="en-US" sz="2400" b="0" i="1" smtClean="0">
                                  <a:latin typeface="Cambria Math" panose="02040503050406030204" pitchFamily="18" charset="0"/>
                                </a:rPr>
                                <m:t>𝑚</m:t>
                              </m:r>
                              <m:sSup>
                                <m:sSupPr>
                                  <m:ctrlPr>
                                    <a:rPr lang="it-IT" sz="2400" i="1">
                                      <a:latin typeface="Cambria Math" panose="02040503050406030204" pitchFamily="18" charset="0"/>
                                    </a:rPr>
                                  </m:ctrlPr>
                                </m:sSupPr>
                                <m:e>
                                  <m:r>
                                    <a:rPr lang="en-US" sz="2400" i="1">
                                      <a:latin typeface="Cambria Math" panose="02040503050406030204" pitchFamily="18" charset="0"/>
                                    </a:rPr>
                                    <m:t>𝑣</m:t>
                                  </m:r>
                                </m:e>
                                <m:sup>
                                  <m:r>
                                    <a:rPr lang="it-IT" sz="2400" i="1">
                                      <a:latin typeface="Cambria Math" panose="02040503050406030204" pitchFamily="18" charset="0"/>
                                    </a:rPr>
                                    <m:t>2</m:t>
                                  </m:r>
                                </m:sup>
                              </m:sSup>
                            </m:num>
                            <m:den>
                              <m:r>
                                <a:rPr lang="en-US" sz="2400" b="0" i="1" smtClean="0">
                                  <a:latin typeface="Cambria Math" panose="02040503050406030204" pitchFamily="18" charset="0"/>
                                </a:rPr>
                                <m:t>2</m:t>
                              </m:r>
                              <m:r>
                                <a:rPr lang="en-US" sz="2400" b="0" i="1" smtClean="0">
                                  <a:latin typeface="Cambria Math" panose="02040503050406030204" pitchFamily="18" charset="0"/>
                                </a:rPr>
                                <m:t>𝑘𝑇</m:t>
                              </m:r>
                            </m:den>
                          </m:f>
                        </m:sup>
                      </m:sSup>
                    </m:oMath>
                  </m:oMathPara>
                </a14:m>
                <a:endParaRPr lang="it-IT" sz="2400" dirty="0"/>
              </a:p>
            </p:txBody>
          </p:sp>
        </mc:Choice>
        <mc:Fallback xmlns="">
          <p:sp>
            <p:nvSpPr>
              <p:cNvPr id="3" name="TextBox 2">
                <a:extLst>
                  <a:ext uri="{FF2B5EF4-FFF2-40B4-BE49-F238E27FC236}">
                    <a16:creationId xmlns:a16="http://schemas.microsoft.com/office/drawing/2014/main" id="{F0F5C798-3C44-9994-2D38-A74672B2A564}"/>
                  </a:ext>
                </a:extLst>
              </p:cNvPr>
              <p:cNvSpPr txBox="1">
                <a:spLocks noRot="1" noChangeAspect="1" noMove="1" noResize="1" noEditPoints="1" noAdjustHandles="1" noChangeArrowheads="1" noChangeShapeType="1" noTextEdit="1"/>
              </p:cNvSpPr>
              <p:nvPr/>
            </p:nvSpPr>
            <p:spPr>
              <a:xfrm>
                <a:off x="3824483" y="1453832"/>
                <a:ext cx="4543034" cy="750205"/>
              </a:xfrm>
              <a:prstGeom prst="rect">
                <a:avLst/>
              </a:prstGeom>
              <a:blipFill>
                <a:blip r:embed="rId2"/>
                <a:stretch>
                  <a:fillRect/>
                </a:stretch>
              </a:blipFill>
            </p:spPr>
            <p:txBody>
              <a:bodyPr/>
              <a:lstStyle/>
              <a:p>
                <a:r>
                  <a:rPr lang="it-IT">
                    <a:noFill/>
                  </a:rPr>
                  <a:t> </a:t>
                </a:r>
              </a:p>
            </p:txBody>
          </p:sp>
        </mc:Fallback>
      </mc:AlternateContent>
      <p:pic>
        <p:nvPicPr>
          <p:cNvPr id="1026" name="Picture 2" descr="undefined">
            <a:extLst>
              <a:ext uri="{FF2B5EF4-FFF2-40B4-BE49-F238E27FC236}">
                <a16:creationId xmlns:a16="http://schemas.microsoft.com/office/drawing/2014/main" id="{7690909C-C9EE-04FD-E2A0-1F0B6F1FE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62" y="2378852"/>
            <a:ext cx="6713538" cy="4479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E81878-54B6-C379-BB83-D37736C58CCF}"/>
              </a:ext>
            </a:extLst>
          </p:cNvPr>
          <p:cNvSpPr txBox="1"/>
          <p:nvPr/>
        </p:nvSpPr>
        <p:spPr>
          <a:xfrm>
            <a:off x="8798929" y="2476500"/>
            <a:ext cx="848309" cy="369332"/>
          </a:xfrm>
          <a:prstGeom prst="rect">
            <a:avLst/>
          </a:prstGeom>
          <a:noFill/>
        </p:spPr>
        <p:txBody>
          <a:bodyPr wrap="none" rtlCol="0">
            <a:spAutoFit/>
          </a:bodyPr>
          <a:lstStyle/>
          <a:p>
            <a:r>
              <a:rPr lang="en-US" dirty="0"/>
              <a:t>T=25°C</a:t>
            </a:r>
            <a:endParaRPr lang="it-IT" dirty="0"/>
          </a:p>
        </p:txBody>
      </p:sp>
    </p:spTree>
    <p:extLst>
      <p:ext uri="{BB962C8B-B14F-4D97-AF65-F5344CB8AC3E}">
        <p14:creationId xmlns:p14="http://schemas.microsoft.com/office/powerpoint/2010/main" val="369658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PSSC - 07. Inerzia e moto">
            <a:hlinkClick r:id="" action="ppaction://media"/>
            <a:extLst>
              <a:ext uri="{FF2B5EF4-FFF2-40B4-BE49-F238E27FC236}">
                <a16:creationId xmlns:a16="http://schemas.microsoft.com/office/drawing/2014/main" id="{E285A472-7C2F-37BB-08BC-5AA4E70B730D}"/>
              </a:ext>
            </a:extLst>
          </p:cNvPr>
          <p:cNvPicPr>
            <a:picLocks noRot="1" noChangeAspect="1"/>
          </p:cNvPicPr>
          <p:nvPr>
            <a:videoFile r:link="rId1"/>
          </p:nvPr>
        </p:nvPicPr>
        <p:blipFill>
          <a:blip r:embed="rId3"/>
          <a:stretch>
            <a:fillRect/>
          </a:stretch>
        </p:blipFill>
        <p:spPr>
          <a:xfrm>
            <a:off x="1452880" y="0"/>
            <a:ext cx="9103360" cy="6827520"/>
          </a:xfrm>
          <a:prstGeom prst="rect">
            <a:avLst/>
          </a:prstGeom>
        </p:spPr>
      </p:pic>
    </p:spTree>
    <p:extLst>
      <p:ext uri="{BB962C8B-B14F-4D97-AF65-F5344CB8AC3E}">
        <p14:creationId xmlns:p14="http://schemas.microsoft.com/office/powerpoint/2010/main" val="24510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701C2-866D-6458-E610-D52E8C9548C2}"/>
              </a:ext>
            </a:extLst>
          </p:cNvPr>
          <p:cNvPicPr>
            <a:picLocks noChangeAspect="1"/>
          </p:cNvPicPr>
          <p:nvPr/>
        </p:nvPicPr>
        <p:blipFill>
          <a:blip r:embed="rId2"/>
          <a:stretch>
            <a:fillRect/>
          </a:stretch>
        </p:blipFill>
        <p:spPr>
          <a:xfrm>
            <a:off x="4649009" y="0"/>
            <a:ext cx="7421011" cy="663032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F72E551-ACC6-137F-456C-B01C271B2F0C}"/>
                  </a:ext>
                </a:extLst>
              </p:cNvPr>
              <p:cNvSpPr txBox="1"/>
              <p:nvPr/>
            </p:nvSpPr>
            <p:spPr>
              <a:xfrm rot="10800000" flipH="1" flipV="1">
                <a:off x="494675" y="1211719"/>
                <a:ext cx="4432921" cy="5218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80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𝑒</m:t>
                          </m:r>
                        </m:sub>
                      </m:sSub>
                      <m:r>
                        <a:rPr lang="it-IT" sz="2800" i="1" smtClean="0">
                          <a:latin typeface="Cambria Math" panose="02040503050406030204" pitchFamily="18" charset="0"/>
                        </a:rPr>
                        <m:t>=</m:t>
                      </m:r>
                      <m:rad>
                        <m:radPr>
                          <m:degHide m:val="on"/>
                          <m:ctrlPr>
                            <a:rPr lang="it-IT" sz="2800" i="1" smtClean="0">
                              <a:latin typeface="Cambria Math" panose="02040503050406030204" pitchFamily="18" charset="0"/>
                            </a:rPr>
                          </m:ctrlPr>
                        </m:radPr>
                        <m:deg/>
                        <m:e>
                          <m:r>
                            <a:rPr lang="en-US" sz="2800" b="0" i="1" smtClean="0">
                              <a:latin typeface="Cambria Math" panose="02040503050406030204" pitchFamily="18" charset="0"/>
                            </a:rPr>
                            <m:t>2</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𝑔</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𝑎</m:t>
                          </m:r>
                        </m:e>
                      </m:rad>
                      <m:r>
                        <a:rPr lang="en-US" sz="2800" b="0" i="0" smtClean="0">
                          <a:latin typeface="Cambria Math" panose="02040503050406030204" pitchFamily="18" charset="0"/>
                        </a:rPr>
                        <m:t> </m:t>
                      </m:r>
                      <m:r>
                        <a:rPr lang="it-IT" sz="2800" dirty="0">
                          <a:latin typeface="Cambria Math" panose="02040503050406030204" pitchFamily="18" charset="0"/>
                          <a:ea typeface="Cambria Math" panose="02040503050406030204" pitchFamily="18" charset="0"/>
                        </a:rPr>
                        <m:t>~</m:t>
                      </m:r>
                      <m:r>
                        <a:rPr lang="en-US" sz="2800" b="0" i="0" dirty="0" smtClean="0">
                          <a:latin typeface="Cambria Math" panose="02040503050406030204" pitchFamily="18" charset="0"/>
                          <a:ea typeface="Cambria Math" panose="02040503050406030204" pitchFamily="18" charset="0"/>
                        </a:rPr>
                        <m:t> 11 </m:t>
                      </m:r>
                      <m:r>
                        <m:rPr>
                          <m:sty m:val="p"/>
                        </m:rPr>
                        <a:rPr lang="en-US" sz="2800" b="0" i="0" dirty="0" smtClean="0">
                          <a:latin typeface="Cambria Math" panose="02040503050406030204" pitchFamily="18" charset="0"/>
                          <a:ea typeface="Cambria Math" panose="02040503050406030204" pitchFamily="18" charset="0"/>
                        </a:rPr>
                        <m:t>km</m:t>
                      </m:r>
                      <m:r>
                        <a:rPr lang="en-US" sz="2800" b="0" i="0" dirty="0" smtClean="0">
                          <a:latin typeface="Cambria Math" panose="02040503050406030204" pitchFamily="18" charset="0"/>
                          <a:ea typeface="Cambria Math" panose="02040503050406030204" pitchFamily="18" charset="0"/>
                        </a:rPr>
                        <m:t> </m:t>
                      </m:r>
                      <m:sSup>
                        <m:sSupPr>
                          <m:ctrlPr>
                            <a:rPr lang="en-US" sz="2800" b="0" i="1" dirty="0" smtClean="0">
                              <a:latin typeface="Cambria Math" panose="02040503050406030204" pitchFamily="18" charset="0"/>
                              <a:ea typeface="Cambria Math" panose="02040503050406030204" pitchFamily="18" charset="0"/>
                            </a:rPr>
                          </m:ctrlPr>
                        </m:sSupPr>
                        <m:e>
                          <m:r>
                            <a:rPr lang="en-US" sz="2800" b="0" i="1" dirty="0" smtClean="0">
                              <a:latin typeface="Cambria Math" panose="02040503050406030204" pitchFamily="18" charset="0"/>
                              <a:ea typeface="Cambria Math" panose="02040503050406030204" pitchFamily="18" charset="0"/>
                            </a:rPr>
                            <m:t>𝑠</m:t>
                          </m:r>
                        </m:e>
                        <m:sup>
                          <m:r>
                            <a:rPr lang="en-US" sz="2800" b="0" i="1" dirty="0" smtClean="0">
                              <a:latin typeface="Cambria Math" panose="02040503050406030204" pitchFamily="18" charset="0"/>
                              <a:ea typeface="Cambria Math" panose="02040503050406030204" pitchFamily="18" charset="0"/>
                            </a:rPr>
                            <m:t>−1</m:t>
                          </m:r>
                        </m:sup>
                      </m:sSup>
                    </m:oMath>
                  </m:oMathPara>
                </a14:m>
                <a:endParaRPr lang="it-IT" sz="2800" dirty="0"/>
              </a:p>
            </p:txBody>
          </p:sp>
        </mc:Choice>
        <mc:Fallback xmlns="">
          <p:sp>
            <p:nvSpPr>
              <p:cNvPr id="4" name="TextBox 3">
                <a:extLst>
                  <a:ext uri="{FF2B5EF4-FFF2-40B4-BE49-F238E27FC236}">
                    <a16:creationId xmlns:a16="http://schemas.microsoft.com/office/drawing/2014/main" id="{5F72E551-ACC6-137F-456C-B01C271B2F0C}"/>
                  </a:ext>
                </a:extLst>
              </p:cNvPr>
              <p:cNvSpPr txBox="1">
                <a:spLocks noRot="1" noChangeAspect="1" noMove="1" noResize="1" noEditPoints="1" noAdjustHandles="1" noChangeArrowheads="1" noChangeShapeType="1" noTextEdit="1"/>
              </p:cNvSpPr>
              <p:nvPr/>
            </p:nvSpPr>
            <p:spPr>
              <a:xfrm rot="10800000" flipH="1" flipV="1">
                <a:off x="494675" y="1211719"/>
                <a:ext cx="4432921" cy="521810"/>
              </a:xfrm>
              <a:prstGeom prst="rect">
                <a:avLst/>
              </a:prstGeom>
              <a:blipFill>
                <a:blip r:embed="rId3"/>
                <a:stretch>
                  <a:fillRect/>
                </a:stretch>
              </a:blipFill>
            </p:spPr>
            <p:txBody>
              <a:bodyPr/>
              <a:lstStyle/>
              <a:p>
                <a:r>
                  <a:rPr lang="it-IT">
                    <a:noFill/>
                  </a:rPr>
                  <a:t> </a:t>
                </a:r>
              </a:p>
            </p:txBody>
          </p:sp>
        </mc:Fallback>
      </mc:AlternateContent>
      <p:sp>
        <p:nvSpPr>
          <p:cNvPr id="2" name="TextBox 1">
            <a:extLst>
              <a:ext uri="{FF2B5EF4-FFF2-40B4-BE49-F238E27FC236}">
                <a16:creationId xmlns:a16="http://schemas.microsoft.com/office/drawing/2014/main" id="{D6B53271-F29B-2F38-EF4B-07DF4A5C4DF1}"/>
              </a:ext>
            </a:extLst>
          </p:cNvPr>
          <p:cNvSpPr txBox="1"/>
          <p:nvPr/>
        </p:nvSpPr>
        <p:spPr>
          <a:xfrm>
            <a:off x="499730" y="723014"/>
            <a:ext cx="2089867" cy="461665"/>
          </a:xfrm>
          <a:prstGeom prst="rect">
            <a:avLst/>
          </a:prstGeom>
          <a:noFill/>
        </p:spPr>
        <p:txBody>
          <a:bodyPr wrap="none" rtlCol="0">
            <a:spAutoFit/>
          </a:bodyPr>
          <a:lstStyle/>
          <a:p>
            <a:r>
              <a:rPr lang="en-US" sz="2400" dirty="0" err="1"/>
              <a:t>Velocità</a:t>
            </a:r>
            <a:r>
              <a:rPr lang="en-US" sz="2400" dirty="0"/>
              <a:t> di </a:t>
            </a:r>
            <a:r>
              <a:rPr lang="en-US" sz="2400" dirty="0" err="1"/>
              <a:t>fuga</a:t>
            </a:r>
            <a:endParaRPr lang="it-IT" sz="2400" dirty="0"/>
          </a:p>
        </p:txBody>
      </p:sp>
    </p:spTree>
    <p:extLst>
      <p:ext uri="{BB962C8B-B14F-4D97-AF65-F5344CB8AC3E}">
        <p14:creationId xmlns:p14="http://schemas.microsoft.com/office/powerpoint/2010/main" val="3353010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AFE3D-35EB-1E35-4011-847063E5A788}"/>
              </a:ext>
            </a:extLst>
          </p:cNvPr>
          <p:cNvSpPr txBox="1"/>
          <p:nvPr/>
        </p:nvSpPr>
        <p:spPr>
          <a:xfrm>
            <a:off x="1643331" y="1533604"/>
            <a:ext cx="8694469" cy="3139321"/>
          </a:xfrm>
          <a:prstGeom prst="rect">
            <a:avLst/>
          </a:prstGeom>
          <a:noFill/>
        </p:spPr>
        <p:txBody>
          <a:bodyPr wrap="square" rtlCol="0">
            <a:spAutoFit/>
          </a:bodyPr>
          <a:lstStyle/>
          <a:p>
            <a:pPr algn="ctr"/>
            <a:r>
              <a:rPr lang="en-US" sz="6600" dirty="0" err="1"/>
              <a:t>Onde</a:t>
            </a:r>
            <a:r>
              <a:rPr lang="en-US" sz="6600" dirty="0"/>
              <a:t> </a:t>
            </a:r>
            <a:r>
              <a:rPr lang="en-US" sz="6600" dirty="0" err="1"/>
              <a:t>elettromagnetiche</a:t>
            </a:r>
            <a:r>
              <a:rPr lang="en-US" sz="6600" dirty="0"/>
              <a:t> e </a:t>
            </a:r>
            <a:r>
              <a:rPr lang="en-US" sz="6600" dirty="0" err="1"/>
              <a:t>interazioni</a:t>
            </a:r>
            <a:r>
              <a:rPr lang="en-US" sz="6600" dirty="0"/>
              <a:t> </a:t>
            </a:r>
            <a:r>
              <a:rPr lang="en-US" sz="6600" dirty="0" err="1"/>
              <a:t>radiazione</a:t>
            </a:r>
            <a:r>
              <a:rPr lang="en-US" sz="6600" dirty="0"/>
              <a:t>  </a:t>
            </a:r>
            <a:r>
              <a:rPr lang="en-US" sz="6600" dirty="0" err="1"/>
              <a:t>materia</a:t>
            </a:r>
            <a:endParaRPr lang="it-IT" sz="6600" dirty="0"/>
          </a:p>
        </p:txBody>
      </p:sp>
    </p:spTree>
    <p:extLst>
      <p:ext uri="{BB962C8B-B14F-4D97-AF65-F5344CB8AC3E}">
        <p14:creationId xmlns:p14="http://schemas.microsoft.com/office/powerpoint/2010/main" val="3000720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A90AB46-DB6E-4A02-8534-79ED7C8D2BA8}"/>
              </a:ext>
            </a:extLst>
          </p:cNvPr>
          <p:cNvSpPr>
            <a:spLocks noChangeArrowheads="1"/>
          </p:cNvSpPr>
          <p:nvPr/>
        </p:nvSpPr>
        <p:spPr bwMode="auto">
          <a:xfrm>
            <a:off x="693738" y="524390"/>
            <a:ext cx="54721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b="1" dirty="0">
                <a:latin typeface="+mn-lt"/>
              </a:rPr>
              <a:t>Interazione radiazione-materia</a:t>
            </a:r>
            <a:endParaRPr lang="it-IT" altLang="it-IT" sz="2400" b="1" dirty="0">
              <a:latin typeface="+mn-lt"/>
            </a:endParaRPr>
          </a:p>
        </p:txBody>
      </p:sp>
      <p:sp>
        <p:nvSpPr>
          <p:cNvPr id="11267" name="Freeform 3">
            <a:extLst>
              <a:ext uri="{FF2B5EF4-FFF2-40B4-BE49-F238E27FC236}">
                <a16:creationId xmlns:a16="http://schemas.microsoft.com/office/drawing/2014/main" id="{BB1F3175-B14F-4A06-93D0-7F45BFC94E69}"/>
              </a:ext>
            </a:extLst>
          </p:cNvPr>
          <p:cNvSpPr>
            <a:spLocks/>
          </p:cNvSpPr>
          <p:nvPr/>
        </p:nvSpPr>
        <p:spPr bwMode="auto">
          <a:xfrm>
            <a:off x="4629151" y="2468563"/>
            <a:ext cx="3370263" cy="3192462"/>
          </a:xfrm>
          <a:custGeom>
            <a:avLst/>
            <a:gdLst>
              <a:gd name="T0" fmla="*/ 2147483646 w 2123"/>
              <a:gd name="T1" fmla="*/ 2147483646 h 1785"/>
              <a:gd name="T2" fmla="*/ 2147483646 w 2123"/>
              <a:gd name="T3" fmla="*/ 2147483646 h 1785"/>
              <a:gd name="T4" fmla="*/ 2147483646 w 2123"/>
              <a:gd name="T5" fmla="*/ 2147483646 h 1785"/>
              <a:gd name="T6" fmla="*/ 2147483646 w 2123"/>
              <a:gd name="T7" fmla="*/ 2147483646 h 1785"/>
              <a:gd name="T8" fmla="*/ 2147483646 w 2123"/>
              <a:gd name="T9" fmla="*/ 2147483646 h 1785"/>
              <a:gd name="T10" fmla="*/ 2147483646 w 2123"/>
              <a:gd name="T11" fmla="*/ 2147483646 h 1785"/>
              <a:gd name="T12" fmla="*/ 2147483646 w 2123"/>
              <a:gd name="T13" fmla="*/ 2147483646 h 1785"/>
              <a:gd name="T14" fmla="*/ 2147483646 w 2123"/>
              <a:gd name="T15" fmla="*/ 2147483646 h 1785"/>
              <a:gd name="T16" fmla="*/ 2147483646 w 2123"/>
              <a:gd name="T17" fmla="*/ 2147483646 h 1785"/>
              <a:gd name="T18" fmla="*/ 2147483646 w 2123"/>
              <a:gd name="T19" fmla="*/ 2147483646 h 1785"/>
              <a:gd name="T20" fmla="*/ 2147483646 w 2123"/>
              <a:gd name="T21" fmla="*/ 2147483646 h 1785"/>
              <a:gd name="T22" fmla="*/ 2147483646 w 2123"/>
              <a:gd name="T23" fmla="*/ 2147483646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23" h="1785">
                <a:moveTo>
                  <a:pt x="1658" y="238"/>
                </a:moveTo>
                <a:cubicBezTo>
                  <a:pt x="1790" y="357"/>
                  <a:pt x="2001" y="634"/>
                  <a:pt x="2062" y="799"/>
                </a:cubicBezTo>
                <a:cubicBezTo>
                  <a:pt x="2123" y="964"/>
                  <a:pt x="2103" y="1133"/>
                  <a:pt x="2027" y="1227"/>
                </a:cubicBezTo>
                <a:cubicBezTo>
                  <a:pt x="1951" y="1321"/>
                  <a:pt x="1755" y="1285"/>
                  <a:pt x="1608" y="1361"/>
                </a:cubicBezTo>
                <a:cubicBezTo>
                  <a:pt x="1461" y="1437"/>
                  <a:pt x="1309" y="1635"/>
                  <a:pt x="1147" y="1685"/>
                </a:cubicBezTo>
                <a:cubicBezTo>
                  <a:pt x="985" y="1735"/>
                  <a:pt x="811" y="1785"/>
                  <a:pt x="634" y="1662"/>
                </a:cubicBezTo>
                <a:cubicBezTo>
                  <a:pt x="457" y="1539"/>
                  <a:pt x="170" y="1145"/>
                  <a:pt x="85" y="947"/>
                </a:cubicBezTo>
                <a:cubicBezTo>
                  <a:pt x="0" y="750"/>
                  <a:pt x="19" y="577"/>
                  <a:pt x="120" y="475"/>
                </a:cubicBezTo>
                <a:cubicBezTo>
                  <a:pt x="222" y="373"/>
                  <a:pt x="558" y="406"/>
                  <a:pt x="697" y="333"/>
                </a:cubicBezTo>
                <a:cubicBezTo>
                  <a:pt x="837" y="261"/>
                  <a:pt x="847" y="90"/>
                  <a:pt x="956" y="45"/>
                </a:cubicBezTo>
                <a:cubicBezTo>
                  <a:pt x="1065" y="0"/>
                  <a:pt x="1237" y="31"/>
                  <a:pt x="1354" y="64"/>
                </a:cubicBezTo>
                <a:cubicBezTo>
                  <a:pt x="1432" y="86"/>
                  <a:pt x="1525" y="118"/>
                  <a:pt x="1658" y="238"/>
                </a:cubicBezTo>
                <a:close/>
              </a:path>
            </a:pathLst>
          </a:custGeom>
          <a:gradFill rotWithShape="1">
            <a:gsLst>
              <a:gs pos="0">
                <a:srgbClr val="3399FF"/>
              </a:gs>
              <a:gs pos="100000">
                <a:schemeClr val="accent1">
                  <a:alpha val="43999"/>
                </a:schemeClr>
              </a:gs>
            </a:gsLst>
            <a:lin ang="18900000" scaled="1"/>
          </a:gradFill>
          <a:ln w="9525" cap="flat">
            <a:solidFill>
              <a:srgbClr val="3366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68" name="Line 4">
            <a:extLst>
              <a:ext uri="{FF2B5EF4-FFF2-40B4-BE49-F238E27FC236}">
                <a16:creationId xmlns:a16="http://schemas.microsoft.com/office/drawing/2014/main" id="{00A09A80-337D-4024-A7A5-0C9CE5D07335}"/>
              </a:ext>
            </a:extLst>
          </p:cNvPr>
          <p:cNvSpPr>
            <a:spLocks noChangeShapeType="1"/>
          </p:cNvSpPr>
          <p:nvPr/>
        </p:nvSpPr>
        <p:spPr bwMode="auto">
          <a:xfrm flipH="1">
            <a:off x="7535864" y="2636838"/>
            <a:ext cx="2376487" cy="576262"/>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69" name="Text Box 5">
            <a:extLst>
              <a:ext uri="{FF2B5EF4-FFF2-40B4-BE49-F238E27FC236}">
                <a16:creationId xmlns:a16="http://schemas.microsoft.com/office/drawing/2014/main" id="{A9D0AC8F-AFD5-4827-A7CF-09293337489F}"/>
              </a:ext>
            </a:extLst>
          </p:cNvPr>
          <p:cNvSpPr txBox="1">
            <a:spLocks noChangeArrowheads="1"/>
          </p:cNvSpPr>
          <p:nvPr/>
        </p:nvSpPr>
        <p:spPr bwMode="auto">
          <a:xfrm>
            <a:off x="8472488" y="3068638"/>
            <a:ext cx="1871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1800"/>
              <a:t>Radiazione incidente</a:t>
            </a:r>
          </a:p>
        </p:txBody>
      </p:sp>
      <p:sp>
        <p:nvSpPr>
          <p:cNvPr id="11270" name="Line 6">
            <a:extLst>
              <a:ext uri="{FF2B5EF4-FFF2-40B4-BE49-F238E27FC236}">
                <a16:creationId xmlns:a16="http://schemas.microsoft.com/office/drawing/2014/main" id="{98CFA4B1-E681-4112-8613-C13DFCD9738A}"/>
              </a:ext>
            </a:extLst>
          </p:cNvPr>
          <p:cNvSpPr>
            <a:spLocks noChangeShapeType="1"/>
          </p:cNvSpPr>
          <p:nvPr/>
        </p:nvSpPr>
        <p:spPr bwMode="auto">
          <a:xfrm flipV="1">
            <a:off x="7535863" y="1412875"/>
            <a:ext cx="1439862" cy="1778000"/>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1" name="Text Box 7">
            <a:extLst>
              <a:ext uri="{FF2B5EF4-FFF2-40B4-BE49-F238E27FC236}">
                <a16:creationId xmlns:a16="http://schemas.microsoft.com/office/drawing/2014/main" id="{DA4065D9-EBB0-4707-93D7-852F4E5B427F}"/>
              </a:ext>
            </a:extLst>
          </p:cNvPr>
          <p:cNvSpPr txBox="1">
            <a:spLocks noChangeArrowheads="1"/>
          </p:cNvSpPr>
          <p:nvPr/>
        </p:nvSpPr>
        <p:spPr bwMode="auto">
          <a:xfrm>
            <a:off x="6959600" y="1196975"/>
            <a:ext cx="1582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1800"/>
              <a:t>Radiazione riflessa</a:t>
            </a:r>
          </a:p>
        </p:txBody>
      </p:sp>
      <p:sp>
        <p:nvSpPr>
          <p:cNvPr id="11272" name="Line 8">
            <a:extLst>
              <a:ext uri="{FF2B5EF4-FFF2-40B4-BE49-F238E27FC236}">
                <a16:creationId xmlns:a16="http://schemas.microsoft.com/office/drawing/2014/main" id="{008BDE64-C7A0-432C-A85A-5D4436F4C2DD}"/>
              </a:ext>
            </a:extLst>
          </p:cNvPr>
          <p:cNvSpPr>
            <a:spLocks noChangeShapeType="1"/>
          </p:cNvSpPr>
          <p:nvPr/>
        </p:nvSpPr>
        <p:spPr bwMode="auto">
          <a:xfrm flipH="1">
            <a:off x="4656139" y="3224214"/>
            <a:ext cx="2852737" cy="636587"/>
          </a:xfrm>
          <a:prstGeom prst="line">
            <a:avLst/>
          </a:prstGeom>
          <a:noFill/>
          <a:ln w="38100">
            <a:solidFill>
              <a:srgbClr val="FFCC00"/>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3" name="Line 9">
            <a:extLst>
              <a:ext uri="{FF2B5EF4-FFF2-40B4-BE49-F238E27FC236}">
                <a16:creationId xmlns:a16="http://schemas.microsoft.com/office/drawing/2014/main" id="{3629B55C-C209-4ADB-89F5-503A724A7295}"/>
              </a:ext>
            </a:extLst>
          </p:cNvPr>
          <p:cNvSpPr>
            <a:spLocks noChangeShapeType="1"/>
          </p:cNvSpPr>
          <p:nvPr/>
        </p:nvSpPr>
        <p:spPr bwMode="auto">
          <a:xfrm flipH="1">
            <a:off x="2241550" y="3871913"/>
            <a:ext cx="2376488" cy="576262"/>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4" name="Text Box 10">
            <a:extLst>
              <a:ext uri="{FF2B5EF4-FFF2-40B4-BE49-F238E27FC236}">
                <a16:creationId xmlns:a16="http://schemas.microsoft.com/office/drawing/2014/main" id="{82B743CC-2F9A-44AE-A44F-AC2CE153494F}"/>
              </a:ext>
            </a:extLst>
          </p:cNvPr>
          <p:cNvSpPr txBox="1">
            <a:spLocks noChangeArrowheads="1"/>
          </p:cNvSpPr>
          <p:nvPr/>
        </p:nvSpPr>
        <p:spPr bwMode="auto">
          <a:xfrm>
            <a:off x="2135189" y="4659313"/>
            <a:ext cx="1582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1800"/>
              <a:t>Radiazione trasmessa</a:t>
            </a:r>
          </a:p>
        </p:txBody>
      </p:sp>
      <p:sp>
        <p:nvSpPr>
          <p:cNvPr id="11275" name="Freeform 11">
            <a:extLst>
              <a:ext uri="{FF2B5EF4-FFF2-40B4-BE49-F238E27FC236}">
                <a16:creationId xmlns:a16="http://schemas.microsoft.com/office/drawing/2014/main" id="{ECE21C7C-1B4B-401B-95BE-406329349EFF}"/>
              </a:ext>
            </a:extLst>
          </p:cNvPr>
          <p:cNvSpPr>
            <a:spLocks/>
          </p:cNvSpPr>
          <p:nvPr/>
        </p:nvSpPr>
        <p:spPr bwMode="auto">
          <a:xfrm>
            <a:off x="6254750" y="3228975"/>
            <a:ext cx="1244600" cy="1163638"/>
          </a:xfrm>
          <a:custGeom>
            <a:avLst/>
            <a:gdLst>
              <a:gd name="T0" fmla="*/ 2147483646 w 927"/>
              <a:gd name="T1" fmla="*/ 0 h 809"/>
              <a:gd name="T2" fmla="*/ 2147483646 w 927"/>
              <a:gd name="T3" fmla="*/ 2147483646 h 809"/>
              <a:gd name="T4" fmla="*/ 2147483646 w 927"/>
              <a:gd name="T5" fmla="*/ 2147483646 h 809"/>
              <a:gd name="T6" fmla="*/ 2147483646 w 927"/>
              <a:gd name="T7" fmla="*/ 2147483646 h 809"/>
              <a:gd name="T8" fmla="*/ 2147483646 w 927"/>
              <a:gd name="T9" fmla="*/ 2147483646 h 809"/>
              <a:gd name="T10" fmla="*/ 2147483646 w 927"/>
              <a:gd name="T11" fmla="*/ 2147483646 h 809"/>
              <a:gd name="T12" fmla="*/ 2147483646 w 927"/>
              <a:gd name="T13" fmla="*/ 2147483646 h 809"/>
              <a:gd name="T14" fmla="*/ 2147483646 w 927"/>
              <a:gd name="T15" fmla="*/ 2147483646 h 8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7" h="809">
                <a:moveTo>
                  <a:pt x="927" y="0"/>
                </a:moveTo>
                <a:cubicBezTo>
                  <a:pt x="800" y="33"/>
                  <a:pt x="313" y="107"/>
                  <a:pt x="165" y="199"/>
                </a:cubicBezTo>
                <a:cubicBezTo>
                  <a:pt x="17" y="291"/>
                  <a:pt x="0" y="451"/>
                  <a:pt x="37" y="552"/>
                </a:cubicBezTo>
                <a:cubicBezTo>
                  <a:pt x="74" y="653"/>
                  <a:pt x="262" y="799"/>
                  <a:pt x="389" y="804"/>
                </a:cubicBezTo>
                <a:cubicBezTo>
                  <a:pt x="516" y="809"/>
                  <a:pt x="735" y="665"/>
                  <a:pt x="800" y="581"/>
                </a:cubicBezTo>
                <a:cubicBezTo>
                  <a:pt x="865" y="497"/>
                  <a:pt x="833" y="354"/>
                  <a:pt x="778" y="300"/>
                </a:cubicBezTo>
                <a:cubicBezTo>
                  <a:pt x="723" y="246"/>
                  <a:pt x="552" y="215"/>
                  <a:pt x="469" y="257"/>
                </a:cubicBezTo>
                <a:cubicBezTo>
                  <a:pt x="386" y="299"/>
                  <a:pt x="320" y="491"/>
                  <a:pt x="281" y="552"/>
                </a:cubicBezTo>
              </a:path>
            </a:pathLst>
          </a:custGeom>
          <a:noFill/>
          <a:ln w="38100" cap="flat">
            <a:solidFill>
              <a:srgbClr val="FFCC00"/>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6" name="Text Box 12">
            <a:extLst>
              <a:ext uri="{FF2B5EF4-FFF2-40B4-BE49-F238E27FC236}">
                <a16:creationId xmlns:a16="http://schemas.microsoft.com/office/drawing/2014/main" id="{60BD5CD8-A1A4-4539-943A-AE1EE997B67B}"/>
              </a:ext>
            </a:extLst>
          </p:cNvPr>
          <p:cNvSpPr txBox="1">
            <a:spLocks noChangeArrowheads="1"/>
          </p:cNvSpPr>
          <p:nvPr/>
        </p:nvSpPr>
        <p:spPr bwMode="auto">
          <a:xfrm>
            <a:off x="5021264" y="4081463"/>
            <a:ext cx="1582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1800"/>
              <a:t>Radiazione assorbita</a:t>
            </a:r>
          </a:p>
        </p:txBody>
      </p:sp>
      <p:sp>
        <p:nvSpPr>
          <p:cNvPr id="11277" name="Line 13">
            <a:extLst>
              <a:ext uri="{FF2B5EF4-FFF2-40B4-BE49-F238E27FC236}">
                <a16:creationId xmlns:a16="http://schemas.microsoft.com/office/drawing/2014/main" id="{23C174E2-07FF-4155-A5F0-C9B8E0490510}"/>
              </a:ext>
            </a:extLst>
          </p:cNvPr>
          <p:cNvSpPr>
            <a:spLocks noChangeShapeType="1"/>
          </p:cNvSpPr>
          <p:nvPr/>
        </p:nvSpPr>
        <p:spPr bwMode="auto">
          <a:xfrm flipH="1">
            <a:off x="4511675" y="5229226"/>
            <a:ext cx="827088" cy="504825"/>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8" name="Line 14">
            <a:extLst>
              <a:ext uri="{FF2B5EF4-FFF2-40B4-BE49-F238E27FC236}">
                <a16:creationId xmlns:a16="http://schemas.microsoft.com/office/drawing/2014/main" id="{0F91A9D1-67D8-4295-8DCB-95BFB5314D78}"/>
              </a:ext>
            </a:extLst>
          </p:cNvPr>
          <p:cNvSpPr>
            <a:spLocks noChangeShapeType="1"/>
          </p:cNvSpPr>
          <p:nvPr/>
        </p:nvSpPr>
        <p:spPr bwMode="auto">
          <a:xfrm>
            <a:off x="6527801" y="5516564"/>
            <a:ext cx="468313" cy="719137"/>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79" name="Line 15">
            <a:extLst>
              <a:ext uri="{FF2B5EF4-FFF2-40B4-BE49-F238E27FC236}">
                <a16:creationId xmlns:a16="http://schemas.microsoft.com/office/drawing/2014/main" id="{4862A206-2297-4816-BDA2-01BA5E024513}"/>
              </a:ext>
            </a:extLst>
          </p:cNvPr>
          <p:cNvSpPr>
            <a:spLocks noChangeShapeType="1"/>
          </p:cNvSpPr>
          <p:nvPr/>
        </p:nvSpPr>
        <p:spPr bwMode="auto">
          <a:xfrm>
            <a:off x="6959601" y="5300663"/>
            <a:ext cx="576263" cy="576262"/>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0" name="Line 16">
            <a:extLst>
              <a:ext uri="{FF2B5EF4-FFF2-40B4-BE49-F238E27FC236}">
                <a16:creationId xmlns:a16="http://schemas.microsoft.com/office/drawing/2014/main" id="{B90F7714-BAB3-415D-97D6-A70C67D43D36}"/>
              </a:ext>
            </a:extLst>
          </p:cNvPr>
          <p:cNvSpPr>
            <a:spLocks noChangeShapeType="1"/>
          </p:cNvSpPr>
          <p:nvPr/>
        </p:nvSpPr>
        <p:spPr bwMode="auto">
          <a:xfrm>
            <a:off x="6238876" y="5661026"/>
            <a:ext cx="73025" cy="792163"/>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1" name="Line 17">
            <a:extLst>
              <a:ext uri="{FF2B5EF4-FFF2-40B4-BE49-F238E27FC236}">
                <a16:creationId xmlns:a16="http://schemas.microsoft.com/office/drawing/2014/main" id="{7A543F75-789C-40B8-805D-498088F4C096}"/>
              </a:ext>
            </a:extLst>
          </p:cNvPr>
          <p:cNvSpPr>
            <a:spLocks noChangeShapeType="1"/>
          </p:cNvSpPr>
          <p:nvPr/>
        </p:nvSpPr>
        <p:spPr bwMode="auto">
          <a:xfrm flipH="1">
            <a:off x="5735638" y="5661026"/>
            <a:ext cx="144462" cy="720725"/>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2" name="Line 18">
            <a:extLst>
              <a:ext uri="{FF2B5EF4-FFF2-40B4-BE49-F238E27FC236}">
                <a16:creationId xmlns:a16="http://schemas.microsoft.com/office/drawing/2014/main" id="{C0664740-23BE-4F76-807C-C46110120D49}"/>
              </a:ext>
            </a:extLst>
          </p:cNvPr>
          <p:cNvSpPr>
            <a:spLocks noChangeShapeType="1"/>
          </p:cNvSpPr>
          <p:nvPr/>
        </p:nvSpPr>
        <p:spPr bwMode="auto">
          <a:xfrm flipH="1">
            <a:off x="5087938" y="5516563"/>
            <a:ext cx="431800" cy="576262"/>
          </a:xfrm>
          <a:prstGeom prst="line">
            <a:avLst/>
          </a:prstGeom>
          <a:noFill/>
          <a:ln w="38100">
            <a:solidFill>
              <a:srgbClr val="FF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283" name="Text Box 19">
            <a:extLst>
              <a:ext uri="{FF2B5EF4-FFF2-40B4-BE49-F238E27FC236}">
                <a16:creationId xmlns:a16="http://schemas.microsoft.com/office/drawing/2014/main" id="{057F2431-AA0B-4B27-AEF5-26CF0CB7165A}"/>
              </a:ext>
            </a:extLst>
          </p:cNvPr>
          <p:cNvSpPr txBox="1">
            <a:spLocks noChangeArrowheads="1"/>
          </p:cNvSpPr>
          <p:nvPr/>
        </p:nvSpPr>
        <p:spPr bwMode="auto">
          <a:xfrm>
            <a:off x="7391400" y="6027738"/>
            <a:ext cx="1582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1800"/>
              <a:t>Radiazione emessa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3C26D-92D7-455E-9064-A0200BF48883}"/>
              </a:ext>
            </a:extLst>
          </p:cNvPr>
          <p:cNvSpPr txBox="1"/>
          <p:nvPr/>
        </p:nvSpPr>
        <p:spPr>
          <a:xfrm>
            <a:off x="585495" y="557118"/>
            <a:ext cx="6097554" cy="523220"/>
          </a:xfrm>
          <a:prstGeom prst="rect">
            <a:avLst/>
          </a:prstGeom>
          <a:noFill/>
        </p:spPr>
        <p:txBody>
          <a:bodyPr wrap="square">
            <a:spAutoFit/>
          </a:bodyPr>
          <a:lstStyle/>
          <a:p>
            <a:pPr eaLnBrk="1" hangingPunct="1">
              <a:spcBef>
                <a:spcPct val="0"/>
              </a:spcBef>
              <a:buFontTx/>
              <a:buNone/>
            </a:pPr>
            <a:r>
              <a:rPr lang="it-IT" altLang="it-IT" sz="2800" b="1" dirty="0" err="1"/>
              <a:t>Blackbody</a:t>
            </a:r>
            <a:r>
              <a:rPr lang="it-IT" altLang="it-IT" sz="2800" b="1" dirty="0"/>
              <a:t> </a:t>
            </a:r>
            <a:r>
              <a:rPr lang="it-IT" altLang="it-IT" sz="2800" b="1" dirty="0" err="1"/>
              <a:t>radiation</a:t>
            </a:r>
            <a:r>
              <a:rPr lang="it-IT" altLang="it-IT" sz="2800" b="1" dirty="0"/>
              <a:t> </a:t>
            </a:r>
          </a:p>
        </p:txBody>
      </p:sp>
      <p:pic>
        <p:nvPicPr>
          <p:cNvPr id="5" name="Picture 4">
            <a:extLst>
              <a:ext uri="{FF2B5EF4-FFF2-40B4-BE49-F238E27FC236}">
                <a16:creationId xmlns:a16="http://schemas.microsoft.com/office/drawing/2014/main" id="{D46AB043-B6A8-4C9E-AF3D-E6C9F3674EE1}"/>
              </a:ext>
            </a:extLst>
          </p:cNvPr>
          <p:cNvPicPr>
            <a:picLocks noChangeAspect="1"/>
          </p:cNvPicPr>
          <p:nvPr/>
        </p:nvPicPr>
        <p:blipFill>
          <a:blip r:embed="rId2"/>
          <a:stretch>
            <a:fillRect/>
          </a:stretch>
        </p:blipFill>
        <p:spPr>
          <a:xfrm>
            <a:off x="6189306" y="557118"/>
            <a:ext cx="5530923" cy="5449930"/>
          </a:xfrm>
          <a:prstGeom prst="rect">
            <a:avLst/>
          </a:prstGeom>
        </p:spPr>
      </p:pic>
      <p:sp>
        <p:nvSpPr>
          <p:cNvPr id="6" name="TextBox 5">
            <a:extLst>
              <a:ext uri="{FF2B5EF4-FFF2-40B4-BE49-F238E27FC236}">
                <a16:creationId xmlns:a16="http://schemas.microsoft.com/office/drawing/2014/main" id="{48AB19A5-DFF7-48C0-A35E-347FA7E24C98}"/>
              </a:ext>
            </a:extLst>
          </p:cNvPr>
          <p:cNvSpPr txBox="1"/>
          <p:nvPr/>
        </p:nvSpPr>
        <p:spPr>
          <a:xfrm>
            <a:off x="6584634" y="6116216"/>
            <a:ext cx="3752849" cy="369332"/>
          </a:xfrm>
          <a:prstGeom prst="rect">
            <a:avLst/>
          </a:prstGeom>
          <a:noFill/>
        </p:spPr>
        <p:txBody>
          <a:bodyPr wrap="square" rtlCol="0">
            <a:spAutoFit/>
          </a:bodyPr>
          <a:lstStyle/>
          <a:p>
            <a:pPr algn="ctr"/>
            <a:r>
              <a:rPr lang="en-US" dirty="0"/>
              <a:t>(Wallace and Hobbs 2006)</a:t>
            </a:r>
            <a:endParaRPr lang="it-IT" dirty="0"/>
          </a:p>
        </p:txBody>
      </p:sp>
      <p:pic>
        <p:nvPicPr>
          <p:cNvPr id="9" name="Picture 8">
            <a:extLst>
              <a:ext uri="{FF2B5EF4-FFF2-40B4-BE49-F238E27FC236}">
                <a16:creationId xmlns:a16="http://schemas.microsoft.com/office/drawing/2014/main" id="{0AA79262-9D21-4351-AA9D-91E5A58A805C}"/>
              </a:ext>
            </a:extLst>
          </p:cNvPr>
          <p:cNvPicPr>
            <a:picLocks noChangeAspect="1"/>
          </p:cNvPicPr>
          <p:nvPr/>
        </p:nvPicPr>
        <p:blipFill>
          <a:blip r:embed="rId3"/>
          <a:stretch>
            <a:fillRect/>
          </a:stretch>
        </p:blipFill>
        <p:spPr>
          <a:xfrm>
            <a:off x="585495" y="1358001"/>
            <a:ext cx="5223160" cy="4315011"/>
          </a:xfrm>
          <a:prstGeom prst="rect">
            <a:avLst/>
          </a:prstGeom>
        </p:spPr>
      </p:pic>
    </p:spTree>
    <p:extLst>
      <p:ext uri="{BB962C8B-B14F-4D97-AF65-F5344CB8AC3E}">
        <p14:creationId xmlns:p14="http://schemas.microsoft.com/office/powerpoint/2010/main" val="2780670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A20C3A4-F5FD-410F-86DC-6984BC8ADD65}"/>
              </a:ext>
            </a:extLst>
          </p:cNvPr>
          <p:cNvSpPr>
            <a:spLocks noChangeArrowheads="1"/>
          </p:cNvSpPr>
          <p:nvPr/>
        </p:nvSpPr>
        <p:spPr bwMode="auto">
          <a:xfrm>
            <a:off x="435397" y="353676"/>
            <a:ext cx="1830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err="1"/>
              <a:t>Plank’s</a:t>
            </a:r>
            <a:r>
              <a:rPr lang="it-IT" altLang="it-IT" sz="2400" b="1" dirty="0"/>
              <a:t> </a:t>
            </a:r>
            <a:r>
              <a:rPr lang="it-IT" altLang="it-IT" sz="2400" b="1" dirty="0" err="1"/>
              <a:t>law</a:t>
            </a:r>
            <a:endParaRPr lang="it-IT" altLang="it-IT" sz="24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D29C3C8-8BDB-42E8-BCCE-FE044E07CE38}"/>
                  </a:ext>
                </a:extLst>
              </p:cNvPr>
              <p:cNvSpPr txBox="1"/>
              <p:nvPr/>
            </p:nvSpPr>
            <p:spPr>
              <a:xfrm>
                <a:off x="2785131" y="675383"/>
                <a:ext cx="5820631" cy="389549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it-IT" sz="3200" i="1" smtClean="0">
                              <a:latin typeface="Cambria Math" panose="02040503050406030204" pitchFamily="18" charset="0"/>
                            </a:rPr>
                          </m:ctrlPr>
                        </m:sSubSupPr>
                        <m:e>
                          <m:r>
                            <a:rPr lang="en-US" sz="3200" b="0" i="1" smtClean="0">
                              <a:latin typeface="Cambria Math" panose="02040503050406030204" pitchFamily="18" charset="0"/>
                            </a:rPr>
                            <m:t>𝐵</m:t>
                          </m:r>
                        </m:e>
                        <m:sub>
                          <m:r>
                            <a:rPr lang="it-IT" sz="3200" i="1" smtClean="0">
                              <a:latin typeface="Cambria Math" panose="02040503050406030204" pitchFamily="18" charset="0"/>
                              <a:ea typeface="Cambria Math" panose="02040503050406030204" pitchFamily="18" charset="0"/>
                            </a:rPr>
                            <m:t>𝜆</m:t>
                          </m:r>
                        </m:sub>
                        <m:sup>
                          <m:r>
                            <a:rPr lang="it-IT" sz="3200" i="1" smtClean="0">
                              <a:latin typeface="Cambria Math" panose="02040503050406030204" pitchFamily="18" charset="0"/>
                              <a:ea typeface="Cambria Math" panose="02040503050406030204" pitchFamily="18" charset="0"/>
                            </a:rPr>
                            <m:t>∗</m:t>
                          </m:r>
                        </m:sup>
                      </m:sSubSup>
                      <m:r>
                        <a:rPr lang="it-IT" sz="3200" i="1" smtClean="0">
                          <a:latin typeface="Cambria Math" panose="02040503050406030204" pitchFamily="18" charset="0"/>
                        </a:rPr>
                        <m:t>=</m:t>
                      </m:r>
                      <m:f>
                        <m:fPr>
                          <m:ctrlPr>
                            <a:rPr lang="it-IT" sz="3200" i="1" smtClean="0">
                              <a:latin typeface="Cambria Math" panose="02040503050406030204" pitchFamily="18" charset="0"/>
                            </a:rPr>
                          </m:ctrlPr>
                        </m:fPr>
                        <m:num>
                          <m:sSub>
                            <m:sSubPr>
                              <m:ctrlPr>
                                <a:rPr lang="it-IT" sz="320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1</m:t>
                              </m:r>
                            </m:sub>
                          </m:sSub>
                        </m:num>
                        <m:den>
                          <m:sSup>
                            <m:sSupPr>
                              <m:ctrlPr>
                                <a:rPr lang="it-IT" sz="3200" i="1" smtClean="0">
                                  <a:latin typeface="Cambria Math" panose="02040503050406030204" pitchFamily="18" charset="0"/>
                                </a:rPr>
                              </m:ctrlPr>
                            </m:sSupPr>
                            <m:e>
                              <m:r>
                                <a:rPr lang="it-IT" sz="3200" i="1">
                                  <a:latin typeface="Cambria Math" panose="02040503050406030204" pitchFamily="18" charset="0"/>
                                  <a:ea typeface="Cambria Math" panose="02040503050406030204" pitchFamily="18" charset="0"/>
                                </a:rPr>
                                <m:t>𝜆</m:t>
                              </m:r>
                            </m:e>
                            <m:sup>
                              <m:r>
                                <a:rPr lang="en-US" sz="3200" b="0" i="1" smtClean="0">
                                  <a:latin typeface="Cambria Math" panose="02040503050406030204" pitchFamily="18" charset="0"/>
                                </a:rPr>
                                <m:t>5</m:t>
                              </m:r>
                            </m:sup>
                          </m:sSup>
                          <m:d>
                            <m:dPr>
                              <m:begChr m:val="["/>
                              <m:endChr m:val="]"/>
                              <m:ctrlPr>
                                <a:rPr lang="it-IT" sz="3200" i="1" smtClean="0">
                                  <a:latin typeface="Cambria Math" panose="02040503050406030204" pitchFamily="18" charset="0"/>
                                </a:rPr>
                              </m:ctrlPr>
                            </m:dPr>
                            <m:e>
                              <m:r>
                                <a:rPr lang="en-US" sz="3200" b="0" i="1" smtClean="0">
                                  <a:latin typeface="Cambria Math" panose="02040503050406030204" pitchFamily="18" charset="0"/>
                                </a:rPr>
                                <m:t>𝑒𝑥𝑝</m:t>
                              </m:r>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sSub>
                                        <m:sSubPr>
                                          <m:ctrlPr>
                                            <a:rPr lang="it-IT" sz="3200" i="1">
                                              <a:latin typeface="Cambria Math" panose="02040503050406030204" pitchFamily="18" charset="0"/>
                                            </a:rPr>
                                          </m:ctrlPr>
                                        </m:sSubPr>
                                        <m:e>
                                          <m:r>
                                            <a:rPr lang="en-US" sz="3200" i="1">
                                              <a:latin typeface="Cambria Math" panose="02040503050406030204" pitchFamily="18" charset="0"/>
                                            </a:rPr>
                                            <m:t>𝑐</m:t>
                                          </m:r>
                                        </m:e>
                                        <m:sub>
                                          <m:r>
                                            <a:rPr lang="en-US" sz="3200" b="0" i="1" smtClean="0">
                                              <a:latin typeface="Cambria Math" panose="02040503050406030204" pitchFamily="18" charset="0"/>
                                            </a:rPr>
                                            <m:t>2</m:t>
                                          </m:r>
                                        </m:sub>
                                      </m:sSub>
                                    </m:num>
                                    <m:den>
                                      <m:r>
                                        <a:rPr lang="it-IT" sz="3200" i="1">
                                          <a:latin typeface="Cambria Math" panose="02040503050406030204" pitchFamily="18" charset="0"/>
                                          <a:ea typeface="Cambria Math" panose="02040503050406030204" pitchFamily="18" charset="0"/>
                                        </a:rPr>
                                        <m:t>𝜆</m:t>
                                      </m:r>
                                      <m:r>
                                        <a:rPr lang="en-US" sz="3200" b="0" i="1" smtClean="0">
                                          <a:latin typeface="Cambria Math" panose="02040503050406030204" pitchFamily="18" charset="0"/>
                                          <a:ea typeface="Cambria Math" panose="02040503050406030204" pitchFamily="18" charset="0"/>
                                        </a:rPr>
                                        <m:t>𝑇</m:t>
                                      </m:r>
                                    </m:den>
                                  </m:f>
                                </m:e>
                              </m:d>
                              <m:r>
                                <a:rPr lang="en-US" sz="3200" b="0" i="1" smtClean="0">
                                  <a:latin typeface="Cambria Math" panose="02040503050406030204" pitchFamily="18" charset="0"/>
                                </a:rPr>
                                <m:t>−1</m:t>
                              </m:r>
                            </m:e>
                          </m:d>
                        </m:den>
                      </m:f>
                    </m:oMath>
                  </m:oMathPara>
                </a14:m>
                <a:endParaRPr lang="it-IT" sz="3200" dirty="0"/>
              </a:p>
              <a:p>
                <a:pPr algn="ctr"/>
                <a:endParaRPr lang="it-IT" sz="3200" dirty="0"/>
              </a:p>
              <a:p>
                <a:pPr algn="ctr"/>
                <a:endParaRPr lang="it-IT" sz="3200" dirty="0"/>
              </a:p>
              <a:p>
                <a:pPr algn="ctr"/>
                <a14:m>
                  <m:oMathPara xmlns:m="http://schemas.openxmlformats.org/officeDocument/2006/math">
                    <m:oMathParaPr>
                      <m:jc m:val="centerGroup"/>
                    </m:oMathParaPr>
                    <m:oMath xmlns:m="http://schemas.openxmlformats.org/officeDocument/2006/math">
                      <m:sSub>
                        <m:sSubPr>
                          <m:ctrlPr>
                            <a:rPr lang="it-IT" sz="320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=2</m:t>
                      </m:r>
                      <m:r>
                        <a:rPr lang="en-US" sz="3200" b="0" i="1" smtClean="0">
                          <a:latin typeface="Cambria Math" panose="02040503050406030204" pitchFamily="18" charset="0"/>
                        </a:rPr>
                        <m:t>h</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𝑐</m:t>
                          </m:r>
                        </m:e>
                        <m:sup>
                          <m:r>
                            <a:rPr lang="it-IT" sz="3200" i="1">
                              <a:latin typeface="Cambria Math" panose="02040503050406030204" pitchFamily="18" charset="0"/>
                              <a:ea typeface="Cambria Math" panose="02040503050406030204" pitchFamily="18" charset="0"/>
                            </a:rPr>
                            <m:t>∗</m:t>
                          </m:r>
                        </m:sup>
                      </m:sSup>
                      <m:r>
                        <a:rPr lang="en-US" sz="3200" b="0" i="1" smtClean="0">
                          <a:latin typeface="Cambria Math" panose="02040503050406030204" pitchFamily="18" charset="0"/>
                        </a:rPr>
                        <m:t>=1.191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10</m:t>
                          </m:r>
                        </m:e>
                        <m:sup>
                          <m:r>
                            <a:rPr lang="en-US" sz="3200" b="0" i="1" smtClean="0">
                              <a:latin typeface="Cambria Math" panose="02040503050406030204" pitchFamily="18" charset="0"/>
                            </a:rPr>
                            <m:t>−16</m:t>
                          </m:r>
                        </m:sup>
                      </m:sSup>
                      <m:r>
                        <a:rPr lang="en-US" sz="3200" b="0" i="1" smtClean="0">
                          <a:latin typeface="Cambria Math" panose="02040503050406030204" pitchFamily="18" charset="0"/>
                        </a:rPr>
                        <m:t> </m:t>
                      </m:r>
                      <m:r>
                        <a:rPr lang="en-US" sz="3200" b="0" i="1" smtClean="0">
                          <a:latin typeface="Cambria Math" panose="02040503050406030204" pitchFamily="18" charset="0"/>
                        </a:rPr>
                        <m:t>𝑊</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𝑚</m:t>
                          </m:r>
                        </m:e>
                        <m:sup>
                          <m:r>
                            <a:rPr lang="en-US" sz="3200" b="0" i="1" smtClean="0">
                              <a:latin typeface="Cambria Math" panose="02040503050406030204" pitchFamily="18" charset="0"/>
                            </a:rPr>
                            <m:t>−2</m:t>
                          </m:r>
                        </m:sup>
                      </m:sSup>
                    </m:oMath>
                  </m:oMathPara>
                </a14:m>
                <a:endParaRPr lang="it-IT" sz="3200" dirty="0"/>
              </a:p>
              <a:p>
                <a:pPr algn="ctr"/>
                <a14:m>
                  <m:oMath xmlns:m="http://schemas.openxmlformats.org/officeDocument/2006/math">
                    <m:sSub>
                      <m:sSubPr>
                        <m:ctrlPr>
                          <a:rPr lang="it-IT" sz="320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i="1">
                            <a:latin typeface="Cambria Math" panose="02040503050406030204" pitchFamily="18" charset="0"/>
                          </a:rPr>
                          <m:t>h</m:t>
                        </m:r>
                        <m:sSup>
                          <m:sSupPr>
                            <m:ctrlPr>
                              <a:rPr lang="en-US" sz="3200" i="1">
                                <a:latin typeface="Cambria Math" panose="02040503050406030204" pitchFamily="18" charset="0"/>
                              </a:rPr>
                            </m:ctrlPr>
                          </m:sSupPr>
                          <m:e>
                            <m:r>
                              <a:rPr lang="en-US" sz="3200" i="1">
                                <a:latin typeface="Cambria Math" panose="02040503050406030204" pitchFamily="18" charset="0"/>
                              </a:rPr>
                              <m:t>𝑐</m:t>
                            </m:r>
                          </m:e>
                          <m:sup>
                            <m:r>
                              <a:rPr lang="it-IT" sz="3200" i="1">
                                <a:latin typeface="Cambria Math" panose="02040503050406030204" pitchFamily="18" charset="0"/>
                                <a:ea typeface="Cambria Math" panose="02040503050406030204" pitchFamily="18" charset="0"/>
                              </a:rPr>
                              <m:t>∗</m:t>
                            </m:r>
                          </m:sup>
                        </m:sSup>
                      </m:num>
                      <m:den>
                        <m:r>
                          <a:rPr lang="en-US" sz="3200" b="0" i="1" smtClean="0">
                            <a:latin typeface="Cambria Math" panose="02040503050406030204" pitchFamily="18" charset="0"/>
                          </a:rPr>
                          <m:t>𝑘</m:t>
                        </m:r>
                      </m:den>
                    </m:f>
                    <m:r>
                      <a:rPr lang="en-US" sz="3200" b="0" i="1" smtClean="0">
                        <a:latin typeface="Cambria Math" panose="02040503050406030204" pitchFamily="18" charset="0"/>
                      </a:rPr>
                      <m:t>=1.44 </m:t>
                    </m:r>
                    <m:sSup>
                      <m:sSupPr>
                        <m:ctrlPr>
                          <a:rPr lang="en-US" sz="3200" i="1">
                            <a:latin typeface="Cambria Math" panose="02040503050406030204" pitchFamily="18" charset="0"/>
                          </a:rPr>
                        </m:ctrlPr>
                      </m:sSupPr>
                      <m:e>
                        <m:r>
                          <a:rPr lang="en-US" sz="3200" i="1">
                            <a:latin typeface="Cambria Math" panose="02040503050406030204" pitchFamily="18" charset="0"/>
                          </a:rPr>
                          <m:t>10</m:t>
                        </m:r>
                      </m:e>
                      <m:sup>
                        <m:r>
                          <a:rPr lang="en-US" sz="3200" i="1">
                            <a:latin typeface="Cambria Math" panose="02040503050406030204" pitchFamily="18" charset="0"/>
                          </a:rPr>
                          <m:t>−</m:t>
                        </m:r>
                        <m:r>
                          <a:rPr lang="en-US" sz="3200" b="0" i="1" smtClean="0">
                            <a:latin typeface="Cambria Math" panose="02040503050406030204" pitchFamily="18" charset="0"/>
                          </a:rPr>
                          <m:t>2</m:t>
                        </m:r>
                      </m:sup>
                    </m:sSup>
                    <m:r>
                      <a:rPr lang="en-US" sz="3200" b="0" i="1" smtClean="0">
                        <a:latin typeface="Cambria Math" panose="02040503050406030204" pitchFamily="18" charset="0"/>
                      </a:rPr>
                      <m:t> </m:t>
                    </m:r>
                    <m:r>
                      <a:rPr lang="en-US" sz="3200" b="0" i="1" smtClean="0">
                        <a:latin typeface="Cambria Math" panose="02040503050406030204" pitchFamily="18" charset="0"/>
                      </a:rPr>
                      <m:t>𝑚</m:t>
                    </m:r>
                    <m:r>
                      <a:rPr lang="en-US" sz="3200" b="0" i="1" smtClean="0">
                        <a:latin typeface="Cambria Math" panose="02040503050406030204" pitchFamily="18" charset="0"/>
                      </a:rPr>
                      <m:t> </m:t>
                    </m:r>
                    <m:r>
                      <a:rPr lang="en-US" sz="3200" b="0" i="1" smtClean="0">
                        <a:latin typeface="Cambria Math" panose="02040503050406030204" pitchFamily="18" charset="0"/>
                      </a:rPr>
                      <m:t>𝐾</m:t>
                    </m:r>
                  </m:oMath>
                </a14:m>
                <a:r>
                  <a:rPr lang="it-IT" sz="3200" dirty="0"/>
                  <a:t> </a:t>
                </a:r>
              </a:p>
              <a:p>
                <a:pPr algn="ctr"/>
                <a:endParaRPr lang="it-IT" sz="3200" dirty="0"/>
              </a:p>
            </p:txBody>
          </p:sp>
        </mc:Choice>
        <mc:Fallback xmlns="">
          <p:sp>
            <p:nvSpPr>
              <p:cNvPr id="3" name="TextBox 2">
                <a:extLst>
                  <a:ext uri="{FF2B5EF4-FFF2-40B4-BE49-F238E27FC236}">
                    <a16:creationId xmlns:a16="http://schemas.microsoft.com/office/drawing/2014/main" id="{1D29C3C8-8BDB-42E8-BCCE-FE044E07CE38}"/>
                  </a:ext>
                </a:extLst>
              </p:cNvPr>
              <p:cNvSpPr txBox="1">
                <a:spLocks noRot="1" noChangeAspect="1" noMove="1" noResize="1" noEditPoints="1" noAdjustHandles="1" noChangeArrowheads="1" noChangeShapeType="1" noTextEdit="1"/>
              </p:cNvSpPr>
              <p:nvPr/>
            </p:nvSpPr>
            <p:spPr>
              <a:xfrm>
                <a:off x="2785131" y="675383"/>
                <a:ext cx="5820631" cy="3895490"/>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99D4531-9442-42D2-A671-FE1B7ABE3E63}"/>
                  </a:ext>
                </a:extLst>
              </p:cNvPr>
              <p:cNvSpPr txBox="1"/>
              <p:nvPr/>
            </p:nvSpPr>
            <p:spPr>
              <a:xfrm>
                <a:off x="3268772" y="4888230"/>
                <a:ext cx="5095947" cy="19697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h</m:t>
                      </m:r>
                      <m:r>
                        <a:rPr lang="it-IT" sz="3200" i="1" smtClean="0">
                          <a:latin typeface="Cambria Math" panose="02040503050406030204" pitchFamily="18" charset="0"/>
                        </a:rPr>
                        <m:t>=</m:t>
                      </m:r>
                      <m:r>
                        <a:rPr lang="en-US" sz="3200" b="0" i="1" smtClean="0">
                          <a:latin typeface="Cambria Math" panose="02040503050406030204" pitchFamily="18" charset="0"/>
                        </a:rPr>
                        <m:t>6.6261 </m:t>
                      </m:r>
                      <m:sSup>
                        <m:sSupPr>
                          <m:ctrlPr>
                            <a:rPr lang="en-US" sz="3200" i="1">
                              <a:latin typeface="Cambria Math" panose="02040503050406030204" pitchFamily="18" charset="0"/>
                            </a:rPr>
                          </m:ctrlPr>
                        </m:sSupPr>
                        <m:e>
                          <m:r>
                            <a:rPr lang="en-US" sz="3200" i="1">
                              <a:latin typeface="Cambria Math" panose="02040503050406030204" pitchFamily="18" charset="0"/>
                            </a:rPr>
                            <m:t>10</m:t>
                          </m:r>
                        </m:e>
                        <m:sup>
                          <m:r>
                            <a:rPr lang="en-US" sz="3200" b="0" i="1" smtClean="0">
                              <a:latin typeface="Cambria Math" panose="02040503050406030204" pitchFamily="18" charset="0"/>
                            </a:rPr>
                            <m:t>−34</m:t>
                          </m:r>
                        </m:sup>
                      </m:sSup>
                      <m:r>
                        <a:rPr lang="en-US" sz="3200" b="0" i="1" smtClean="0">
                          <a:latin typeface="Cambria Math" panose="02040503050406030204" pitchFamily="18" charset="0"/>
                        </a:rPr>
                        <m:t> </m:t>
                      </m:r>
                      <m:sSup>
                        <m:sSupPr>
                          <m:ctrlPr>
                            <a:rPr lang="en-US" sz="3200" i="1">
                              <a:latin typeface="Cambria Math" panose="02040503050406030204" pitchFamily="18" charset="0"/>
                            </a:rPr>
                          </m:ctrlPr>
                        </m:sSupPr>
                        <m:e>
                          <m:r>
                            <a:rPr lang="en-US" sz="3200" i="1">
                              <a:latin typeface="Cambria Math" panose="02040503050406030204" pitchFamily="18" charset="0"/>
                            </a:rPr>
                            <m:t>𝑚</m:t>
                          </m:r>
                        </m:e>
                        <m:sup>
                          <m:r>
                            <a:rPr lang="en-US" sz="3200" i="1">
                              <a:latin typeface="Cambria Math" panose="02040503050406030204" pitchFamily="18" charset="0"/>
                            </a:rPr>
                            <m:t>2</m:t>
                          </m:r>
                        </m:sup>
                      </m:sSup>
                      <m:r>
                        <a:rPr lang="en-US" sz="3200" b="0" i="1" smtClean="0">
                          <a:latin typeface="Cambria Math" panose="02040503050406030204" pitchFamily="18" charset="0"/>
                        </a:rPr>
                        <m:t>𝑘𝑔</m:t>
                      </m:r>
                      <m:r>
                        <a:rPr lang="en-US" sz="3200" b="0" i="1" smtClean="0">
                          <a:latin typeface="Cambria Math" panose="02040503050406030204" pitchFamily="18" charset="0"/>
                        </a:rPr>
                        <m:t> </m:t>
                      </m:r>
                      <m:sSup>
                        <m:sSupPr>
                          <m:ctrlPr>
                            <a:rPr lang="en-US" sz="3200" i="1">
                              <a:latin typeface="Cambria Math" panose="02040503050406030204" pitchFamily="18" charset="0"/>
                            </a:rPr>
                          </m:ctrlPr>
                        </m:sSupPr>
                        <m:e>
                          <m:r>
                            <a:rPr lang="en-US" sz="3200" b="0" i="1" smtClean="0">
                              <a:latin typeface="Cambria Math" panose="02040503050406030204" pitchFamily="18" charset="0"/>
                            </a:rPr>
                            <m:t>𝑠</m:t>
                          </m:r>
                        </m:e>
                        <m:sup>
                          <m:r>
                            <a:rPr lang="en-US" sz="3200" i="1">
                              <a:latin typeface="Cambria Math" panose="02040503050406030204" pitchFamily="18" charset="0"/>
                            </a:rPr>
                            <m:t>−</m:t>
                          </m:r>
                          <m:r>
                            <a:rPr lang="en-US" sz="3200" b="0" i="1" smtClean="0">
                              <a:latin typeface="Cambria Math" panose="02040503050406030204" pitchFamily="18" charset="0"/>
                            </a:rPr>
                            <m:t>1</m:t>
                          </m:r>
                        </m:sup>
                      </m:sSup>
                    </m:oMath>
                  </m:oMathPara>
                </a14:m>
                <a:endParaRPr lang="it-IT" sz="3200" dirty="0"/>
              </a:p>
              <a:p>
                <a:pPr/>
                <a14:m>
                  <m:oMathPara xmlns:m="http://schemas.openxmlformats.org/officeDocument/2006/math">
                    <m:oMathParaPr>
                      <m:jc m:val="centerGroup"/>
                    </m:oMathParaPr>
                    <m:oMath xmlns:m="http://schemas.openxmlformats.org/officeDocument/2006/math">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𝑐</m:t>
                          </m:r>
                        </m:e>
                        <m:sup>
                          <m:r>
                            <a:rPr lang="it-IT" sz="3200" i="1">
                              <a:latin typeface="Cambria Math" panose="02040503050406030204" pitchFamily="18" charset="0"/>
                              <a:ea typeface="Cambria Math" panose="02040503050406030204" pitchFamily="18" charset="0"/>
                            </a:rPr>
                            <m:t>∗</m:t>
                          </m:r>
                        </m:sup>
                      </m:sSup>
                      <m:r>
                        <a:rPr lang="en-US" sz="3200" b="0" i="1" smtClean="0">
                          <a:latin typeface="Cambria Math" panose="02040503050406030204" pitchFamily="18" charset="0"/>
                        </a:rPr>
                        <m:t>=2.998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10</m:t>
                          </m:r>
                        </m:e>
                        <m:sup>
                          <m:r>
                            <a:rPr lang="en-US" sz="3200" b="0" i="1" smtClean="0">
                              <a:latin typeface="Cambria Math" panose="02040503050406030204" pitchFamily="18" charset="0"/>
                            </a:rPr>
                            <m:t>8</m:t>
                          </m:r>
                        </m:sup>
                      </m:sSup>
                      <m:r>
                        <a:rPr lang="en-US" sz="3200" b="0" i="1" smtClean="0">
                          <a:latin typeface="Cambria Math" panose="02040503050406030204" pitchFamily="18" charset="0"/>
                        </a:rPr>
                        <m:t> </m:t>
                      </m:r>
                      <m:r>
                        <a:rPr lang="en-US" sz="3200" b="0" i="1" smtClean="0">
                          <a:latin typeface="Cambria Math" panose="02040503050406030204" pitchFamily="18" charset="0"/>
                        </a:rPr>
                        <m:t>𝑚</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𝑠</m:t>
                          </m:r>
                        </m:e>
                        <m:sup>
                          <m:r>
                            <a:rPr lang="en-US" sz="3200" b="0" i="1" smtClean="0">
                              <a:latin typeface="Cambria Math" panose="02040503050406030204" pitchFamily="18" charset="0"/>
                            </a:rPr>
                            <m:t>−1</m:t>
                          </m:r>
                        </m:sup>
                      </m:sSup>
                    </m:oMath>
                  </m:oMathPara>
                </a14:m>
                <a:endParaRPr lang="it-IT" sz="3200" dirty="0"/>
              </a:p>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rPr>
                        <m:t>=1.3806 </m:t>
                      </m:r>
                      <m:sSup>
                        <m:sSupPr>
                          <m:ctrlPr>
                            <a:rPr lang="en-US" sz="3200" i="1">
                              <a:latin typeface="Cambria Math" panose="02040503050406030204" pitchFamily="18" charset="0"/>
                            </a:rPr>
                          </m:ctrlPr>
                        </m:sSupPr>
                        <m:e>
                          <m:r>
                            <a:rPr lang="en-US" sz="3200" i="1">
                              <a:latin typeface="Cambria Math" panose="02040503050406030204" pitchFamily="18" charset="0"/>
                            </a:rPr>
                            <m:t>10</m:t>
                          </m:r>
                        </m:e>
                        <m:sup>
                          <m:r>
                            <a:rPr lang="en-US" sz="3200" i="1">
                              <a:latin typeface="Cambria Math" panose="02040503050406030204" pitchFamily="18" charset="0"/>
                            </a:rPr>
                            <m:t>−</m:t>
                          </m:r>
                          <m:r>
                            <a:rPr lang="en-US" sz="3200" b="0" i="1" smtClean="0">
                              <a:latin typeface="Cambria Math" panose="02040503050406030204" pitchFamily="18" charset="0"/>
                            </a:rPr>
                            <m:t>23</m:t>
                          </m:r>
                        </m:sup>
                      </m:sSup>
                      <m:r>
                        <a:rPr lang="en-US" sz="3200" b="0" i="1" smtClean="0">
                          <a:latin typeface="Cambria Math" panose="02040503050406030204" pitchFamily="18" charset="0"/>
                        </a:rPr>
                        <m:t> </m:t>
                      </m:r>
                      <m:r>
                        <a:rPr lang="en-US" sz="3200" b="0" i="1" smtClean="0">
                          <a:latin typeface="Cambria Math" panose="02040503050406030204" pitchFamily="18" charset="0"/>
                        </a:rPr>
                        <m:t>𝐽</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𝐾</m:t>
                          </m:r>
                        </m:e>
                        <m:sup>
                          <m:r>
                            <a:rPr lang="en-US" sz="3200" b="0" i="1" smtClean="0">
                              <a:latin typeface="Cambria Math" panose="02040503050406030204" pitchFamily="18" charset="0"/>
                            </a:rPr>
                            <m:t>−1</m:t>
                          </m:r>
                        </m:sup>
                      </m:sSup>
                    </m:oMath>
                  </m:oMathPara>
                </a14:m>
                <a:endParaRPr lang="it-IT" sz="3200" dirty="0"/>
              </a:p>
              <a:p>
                <a:endParaRPr lang="it-IT" sz="3200" dirty="0"/>
              </a:p>
            </p:txBody>
          </p:sp>
        </mc:Choice>
        <mc:Fallback xmlns="">
          <p:sp>
            <p:nvSpPr>
              <p:cNvPr id="4" name="TextBox 3">
                <a:extLst>
                  <a:ext uri="{FF2B5EF4-FFF2-40B4-BE49-F238E27FC236}">
                    <a16:creationId xmlns:a16="http://schemas.microsoft.com/office/drawing/2014/main" id="{099D4531-9442-42D2-A671-FE1B7ABE3E63}"/>
                  </a:ext>
                </a:extLst>
              </p:cNvPr>
              <p:cNvSpPr txBox="1">
                <a:spLocks noRot="1" noChangeAspect="1" noMove="1" noResize="1" noEditPoints="1" noAdjustHandles="1" noChangeArrowheads="1" noChangeShapeType="1" noTextEdit="1"/>
              </p:cNvSpPr>
              <p:nvPr/>
            </p:nvSpPr>
            <p:spPr>
              <a:xfrm>
                <a:off x="3268772" y="4888230"/>
                <a:ext cx="5095947" cy="1969770"/>
              </a:xfrm>
              <a:prstGeom prst="rect">
                <a:avLst/>
              </a:prstGeom>
              <a:blipFill>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3467718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EAF81-D762-402C-B6E4-6E489641648E}"/>
              </a:ext>
            </a:extLst>
          </p:cNvPr>
          <p:cNvSpPr txBox="1">
            <a:spLocks noRot="1" noChangeAspect="1" noMove="1" noResize="1" noEditPoints="1" noAdjustHandles="1" noChangeArrowheads="1" noChangeShapeType="1" noTextEdit="1"/>
          </p:cNvSpPr>
          <p:nvPr/>
        </p:nvSpPr>
        <p:spPr>
          <a:xfrm>
            <a:off x="7730884" y="6083964"/>
            <a:ext cx="212575" cy="323165"/>
          </a:xfrm>
          <a:prstGeom prst="rect">
            <a:avLst/>
          </a:prstGeom>
          <a:blipFill>
            <a:blip r:embed="rId2"/>
            <a:stretch>
              <a:fillRect l="-28571" r="-28571" b="-28302"/>
            </a:stretch>
          </a:blipFill>
        </p:spPr>
        <p:txBody>
          <a:bodyPr/>
          <a:lstStyle/>
          <a:p>
            <a:pPr>
              <a:defRPr/>
            </a:pPr>
            <a:r>
              <a:rPr lang="it-IT">
                <a:noFill/>
              </a:rPr>
              <a:t> </a:t>
            </a:r>
          </a:p>
        </p:txBody>
      </p:sp>
      <p:pic>
        <p:nvPicPr>
          <p:cNvPr id="4" name="Picture 3">
            <a:extLst>
              <a:ext uri="{FF2B5EF4-FFF2-40B4-BE49-F238E27FC236}">
                <a16:creationId xmlns:a16="http://schemas.microsoft.com/office/drawing/2014/main" id="{3A43F6F3-D361-4907-AED2-9EA3E42D4866}"/>
              </a:ext>
            </a:extLst>
          </p:cNvPr>
          <p:cNvPicPr>
            <a:picLocks noChangeAspect="1"/>
          </p:cNvPicPr>
          <p:nvPr/>
        </p:nvPicPr>
        <p:blipFill>
          <a:blip r:embed="rId3"/>
          <a:stretch>
            <a:fillRect/>
          </a:stretch>
        </p:blipFill>
        <p:spPr>
          <a:xfrm>
            <a:off x="2906964" y="668267"/>
            <a:ext cx="6378072" cy="6189733"/>
          </a:xfrm>
          <a:prstGeom prst="rect">
            <a:avLst/>
          </a:prstGeom>
        </p:spPr>
      </p:pic>
      <p:grpSp>
        <p:nvGrpSpPr>
          <p:cNvPr id="5" name="Group 4">
            <a:extLst>
              <a:ext uri="{FF2B5EF4-FFF2-40B4-BE49-F238E27FC236}">
                <a16:creationId xmlns:a16="http://schemas.microsoft.com/office/drawing/2014/main" id="{43ED6335-C2F3-433D-9A51-11540B10A532}"/>
              </a:ext>
            </a:extLst>
          </p:cNvPr>
          <p:cNvGrpSpPr/>
          <p:nvPr/>
        </p:nvGrpSpPr>
        <p:grpSpPr>
          <a:xfrm>
            <a:off x="5196356" y="0"/>
            <a:ext cx="1439862" cy="4198097"/>
            <a:chOff x="4626867" y="1263627"/>
            <a:chExt cx="1439862" cy="4198097"/>
          </a:xfrm>
        </p:grpSpPr>
        <p:sp>
          <p:nvSpPr>
            <p:cNvPr id="16387" name="Line 5">
              <a:extLst>
                <a:ext uri="{FF2B5EF4-FFF2-40B4-BE49-F238E27FC236}">
                  <a16:creationId xmlns:a16="http://schemas.microsoft.com/office/drawing/2014/main" id="{9F378963-84D0-49D2-87AB-95CCBE50A03A}"/>
                </a:ext>
              </a:extLst>
            </p:cNvPr>
            <p:cNvSpPr>
              <a:spLocks noChangeShapeType="1"/>
            </p:cNvSpPr>
            <p:nvPr/>
          </p:nvSpPr>
          <p:spPr bwMode="auto">
            <a:xfrm>
              <a:off x="4855255" y="1748538"/>
              <a:ext cx="666747" cy="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88" name="Line 6">
              <a:extLst>
                <a:ext uri="{FF2B5EF4-FFF2-40B4-BE49-F238E27FC236}">
                  <a16:creationId xmlns:a16="http://schemas.microsoft.com/office/drawing/2014/main" id="{3A39ECFD-02DE-4D3A-A2E6-CD095F5EF187}"/>
                </a:ext>
              </a:extLst>
            </p:cNvPr>
            <p:cNvSpPr>
              <a:spLocks noChangeShapeType="1"/>
            </p:cNvSpPr>
            <p:nvPr/>
          </p:nvSpPr>
          <p:spPr bwMode="auto">
            <a:xfrm>
              <a:off x="4855255" y="1572349"/>
              <a:ext cx="0" cy="3889375"/>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89" name="Line 7">
              <a:extLst>
                <a:ext uri="{FF2B5EF4-FFF2-40B4-BE49-F238E27FC236}">
                  <a16:creationId xmlns:a16="http://schemas.microsoft.com/office/drawing/2014/main" id="{9F6283FC-6E97-40E6-934A-24151B1F4FB2}"/>
                </a:ext>
              </a:extLst>
            </p:cNvPr>
            <p:cNvSpPr>
              <a:spLocks noChangeShapeType="1"/>
            </p:cNvSpPr>
            <p:nvPr/>
          </p:nvSpPr>
          <p:spPr bwMode="auto">
            <a:xfrm>
              <a:off x="5522002" y="1572349"/>
              <a:ext cx="0" cy="3889375"/>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0" name="Text Box 8">
              <a:extLst>
                <a:ext uri="{FF2B5EF4-FFF2-40B4-BE49-F238E27FC236}">
                  <a16:creationId xmlns:a16="http://schemas.microsoft.com/office/drawing/2014/main" id="{4E407C3E-E501-46E9-89E3-64266621C7F5}"/>
                </a:ext>
              </a:extLst>
            </p:cNvPr>
            <p:cNvSpPr txBox="1">
              <a:spLocks noChangeArrowheads="1"/>
            </p:cNvSpPr>
            <p:nvPr/>
          </p:nvSpPr>
          <p:spPr bwMode="auto">
            <a:xfrm>
              <a:off x="4626867" y="1263627"/>
              <a:ext cx="1439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800" dirty="0">
                  <a:solidFill>
                    <a:srgbClr val="FF0000"/>
                  </a:solidFill>
                </a:rPr>
                <a:t>VISIBILE</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H_7_7_new">
            <a:extLst>
              <a:ext uri="{FF2B5EF4-FFF2-40B4-BE49-F238E27FC236}">
                <a16:creationId xmlns:a16="http://schemas.microsoft.com/office/drawing/2014/main" id="{4DE224FE-2EF7-4CA9-928E-B15AF1DE8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773" y="494783"/>
            <a:ext cx="8948559" cy="58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1">
            <a:extLst>
              <a:ext uri="{FF2B5EF4-FFF2-40B4-BE49-F238E27FC236}">
                <a16:creationId xmlns:a16="http://schemas.microsoft.com/office/drawing/2014/main" id="{9A28087D-7E83-48A9-A2E7-FCE8F1EC2878}"/>
              </a:ext>
            </a:extLst>
          </p:cNvPr>
          <p:cNvSpPr txBox="1">
            <a:spLocks noChangeArrowheads="1"/>
          </p:cNvSpPr>
          <p:nvPr/>
        </p:nvSpPr>
        <p:spPr bwMode="auto">
          <a:xfrm>
            <a:off x="4942648" y="185456"/>
            <a:ext cx="3277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dirty="0"/>
              <a:t>Sun                            Earth</a:t>
            </a:r>
            <a:endParaRPr lang="it-IT" altLang="it-IT" sz="1800" dirty="0"/>
          </a:p>
        </p:txBody>
      </p:sp>
      <p:pic>
        <p:nvPicPr>
          <p:cNvPr id="3" name="Picture 2">
            <a:extLst>
              <a:ext uri="{FF2B5EF4-FFF2-40B4-BE49-F238E27FC236}">
                <a16:creationId xmlns:a16="http://schemas.microsoft.com/office/drawing/2014/main" id="{7C11AD9A-E57C-4ED8-9481-B6E8712B620C}"/>
              </a:ext>
            </a:extLst>
          </p:cNvPr>
          <p:cNvPicPr>
            <a:picLocks noChangeAspect="1"/>
          </p:cNvPicPr>
          <p:nvPr/>
        </p:nvPicPr>
        <p:blipFill>
          <a:blip r:embed="rId2"/>
          <a:stretch>
            <a:fillRect/>
          </a:stretch>
        </p:blipFill>
        <p:spPr>
          <a:xfrm>
            <a:off x="2305878" y="555343"/>
            <a:ext cx="8297727" cy="629130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BE47D8-EC01-A63B-FBE1-6169D184B431}"/>
              </a:ext>
            </a:extLst>
          </p:cNvPr>
          <p:cNvSpPr txBox="1"/>
          <p:nvPr/>
        </p:nvSpPr>
        <p:spPr>
          <a:xfrm>
            <a:off x="3627711" y="2413337"/>
            <a:ext cx="5578515" cy="1015663"/>
          </a:xfrm>
          <a:prstGeom prst="rect">
            <a:avLst/>
          </a:prstGeom>
          <a:noFill/>
        </p:spPr>
        <p:txBody>
          <a:bodyPr wrap="none" rtlCol="0">
            <a:spAutoFit/>
          </a:bodyPr>
          <a:lstStyle/>
          <a:p>
            <a:r>
              <a:rPr lang="en-US" sz="6000" dirty="0" err="1"/>
              <a:t>Effetti</a:t>
            </a:r>
            <a:r>
              <a:rPr lang="en-US" sz="6000" dirty="0"/>
              <a:t> </a:t>
            </a:r>
            <a:r>
              <a:rPr lang="en-US" sz="6000" dirty="0" err="1"/>
              <a:t>relativistici</a:t>
            </a:r>
            <a:endParaRPr lang="it-IT" sz="6000" dirty="0"/>
          </a:p>
        </p:txBody>
      </p:sp>
      <p:pic>
        <p:nvPicPr>
          <p:cNvPr id="3" name="Picture 2">
            <a:extLst>
              <a:ext uri="{FF2B5EF4-FFF2-40B4-BE49-F238E27FC236}">
                <a16:creationId xmlns:a16="http://schemas.microsoft.com/office/drawing/2014/main" id="{34895699-52C1-4434-09B1-59F89E791326}"/>
              </a:ext>
            </a:extLst>
          </p:cNvPr>
          <p:cNvPicPr>
            <a:picLocks noChangeAspect="1"/>
          </p:cNvPicPr>
          <p:nvPr/>
        </p:nvPicPr>
        <p:blipFill>
          <a:blip r:embed="rId2"/>
          <a:stretch>
            <a:fillRect/>
          </a:stretch>
        </p:blipFill>
        <p:spPr>
          <a:xfrm>
            <a:off x="498950" y="3283526"/>
            <a:ext cx="3128761" cy="2961409"/>
          </a:xfrm>
          <a:prstGeom prst="rect">
            <a:avLst/>
          </a:prstGeom>
        </p:spPr>
      </p:pic>
    </p:spTree>
    <p:extLst>
      <p:ext uri="{BB962C8B-B14F-4D97-AF65-F5344CB8AC3E}">
        <p14:creationId xmlns:p14="http://schemas.microsoft.com/office/powerpoint/2010/main" val="3978115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1E37F-66F3-5A62-6D8E-AC94BDF039F5}"/>
              </a:ext>
            </a:extLst>
          </p:cNvPr>
          <p:cNvPicPr>
            <a:picLocks noChangeAspect="1"/>
          </p:cNvPicPr>
          <p:nvPr/>
        </p:nvPicPr>
        <p:blipFill>
          <a:blip r:embed="rId2"/>
          <a:stretch>
            <a:fillRect/>
          </a:stretch>
        </p:blipFill>
        <p:spPr>
          <a:xfrm>
            <a:off x="3771900" y="277958"/>
            <a:ext cx="5236152" cy="523615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42E3C6-1931-1493-F245-46F7044BB829}"/>
                  </a:ext>
                </a:extLst>
              </p:cNvPr>
              <p:cNvSpPr txBox="1"/>
              <p:nvPr/>
            </p:nvSpPr>
            <p:spPr>
              <a:xfrm>
                <a:off x="584489" y="5684361"/>
                <a:ext cx="11198802" cy="710707"/>
              </a:xfrm>
              <a:prstGeom prst="rect">
                <a:avLst/>
              </a:prstGeom>
              <a:noFill/>
            </p:spPr>
            <p:txBody>
              <a:bodyPr wrap="square">
                <a:spAutoFit/>
              </a:bodyPr>
              <a:lstStyle/>
              <a:p>
                <a:r>
                  <a:rPr lang="en-US" b="0" i="0" dirty="0">
                    <a:solidFill>
                      <a:srgbClr val="202122"/>
                    </a:solidFill>
                    <a:effectLst/>
                    <a:latin typeface="Arial" panose="020B0604020202020204" pitchFamily="34" charset="0"/>
                  </a:rPr>
                  <a:t>Relation between the speed and the </a:t>
                </a:r>
                <a:r>
                  <a:rPr lang="en-US" b="0" i="0" u="none" strike="noStrike" dirty="0">
                    <a:solidFill>
                      <a:srgbClr val="3366CC"/>
                    </a:solidFill>
                    <a:effectLst/>
                    <a:latin typeface="Arial" panose="020B0604020202020204" pitchFamily="34" charset="0"/>
                    <a:hlinkClick r:id="rId3" tooltip="Lorentz factor"/>
                  </a:rPr>
                  <a:t>Lorentz factor</a:t>
                </a:r>
                <a:r>
                  <a:rPr lang="en-US" b="0" i="0" dirty="0">
                    <a:solidFill>
                      <a:srgbClr val="202122"/>
                    </a:solidFill>
                    <a:effectLst/>
                    <a:latin typeface="Arial" panose="020B0604020202020204" pitchFamily="34" charset="0"/>
                  </a:rPr>
                  <a:t> </a:t>
                </a:r>
                <a14:m>
                  <m:oMath xmlns:m="http://schemas.openxmlformats.org/officeDocument/2006/math">
                    <m:r>
                      <a:rPr lang="en-US" b="0" i="1" smtClean="0">
                        <a:solidFill>
                          <a:srgbClr val="202122"/>
                        </a:solidFill>
                        <a:effectLst/>
                        <a:latin typeface="Cambria Math" panose="02040503050406030204" pitchFamily="18" charset="0"/>
                        <a:ea typeface="Cambria Math" panose="02040503050406030204" pitchFamily="18" charset="0"/>
                      </a:rPr>
                      <m:t>𝛾</m:t>
                    </m:r>
                    <m:r>
                      <a:rPr lang="en-US" b="0" i="1" smtClean="0">
                        <a:solidFill>
                          <a:srgbClr val="202122"/>
                        </a:solidFill>
                        <a:effectLst/>
                        <a:latin typeface="Cambria Math" panose="02040503050406030204" pitchFamily="18" charset="0"/>
                      </a:rPr>
                      <m:t>=</m:t>
                    </m:r>
                    <m:f>
                      <m:fPr>
                        <m:ctrlPr>
                          <a:rPr lang="el-GR" b="0" i="1" smtClean="0">
                            <a:solidFill>
                              <a:srgbClr val="202122"/>
                            </a:solidFill>
                            <a:effectLst/>
                            <a:latin typeface="Cambria Math" panose="02040503050406030204" pitchFamily="18" charset="0"/>
                          </a:rPr>
                        </m:ctrlPr>
                      </m:fPr>
                      <m:num>
                        <m:r>
                          <a:rPr lang="en-US" b="0" i="1" smtClean="0">
                            <a:solidFill>
                              <a:srgbClr val="202122"/>
                            </a:solidFill>
                            <a:effectLst/>
                            <a:latin typeface="Cambria Math" panose="02040503050406030204" pitchFamily="18" charset="0"/>
                          </a:rPr>
                          <m:t>1</m:t>
                        </m:r>
                      </m:num>
                      <m:den>
                        <m:rad>
                          <m:radPr>
                            <m:degHide m:val="on"/>
                            <m:ctrlPr>
                              <a:rPr lang="el-GR" b="0" i="1" smtClean="0">
                                <a:solidFill>
                                  <a:srgbClr val="202122"/>
                                </a:solidFill>
                                <a:effectLst/>
                                <a:latin typeface="Cambria Math" panose="02040503050406030204" pitchFamily="18" charset="0"/>
                              </a:rPr>
                            </m:ctrlPr>
                          </m:radPr>
                          <m:deg/>
                          <m:e>
                            <m:r>
                              <a:rPr lang="en-US" b="0" i="1" smtClean="0">
                                <a:solidFill>
                                  <a:srgbClr val="202122"/>
                                </a:solidFill>
                                <a:effectLst/>
                                <a:latin typeface="Cambria Math" panose="02040503050406030204" pitchFamily="18" charset="0"/>
                              </a:rPr>
                              <m:t>1+</m:t>
                            </m:r>
                            <m:f>
                              <m:fPr>
                                <m:ctrlPr>
                                  <a:rPr lang="en-US" b="0" i="1" smtClean="0">
                                    <a:solidFill>
                                      <a:srgbClr val="202122"/>
                                    </a:solidFill>
                                    <a:effectLst/>
                                    <a:latin typeface="Cambria Math" panose="02040503050406030204" pitchFamily="18" charset="0"/>
                                  </a:rPr>
                                </m:ctrlPr>
                              </m:fPr>
                              <m:num>
                                <m:sSup>
                                  <m:sSupPr>
                                    <m:ctrlPr>
                                      <a:rPr lang="en-US" b="0" i="1" smtClean="0">
                                        <a:solidFill>
                                          <a:srgbClr val="202122"/>
                                        </a:solidFill>
                                        <a:effectLst/>
                                        <a:latin typeface="Cambria Math" panose="02040503050406030204" pitchFamily="18" charset="0"/>
                                      </a:rPr>
                                    </m:ctrlPr>
                                  </m:sSupPr>
                                  <m:e>
                                    <m:r>
                                      <a:rPr lang="en-US" b="0" i="1" smtClean="0">
                                        <a:solidFill>
                                          <a:srgbClr val="202122"/>
                                        </a:solidFill>
                                        <a:effectLst/>
                                        <a:latin typeface="Cambria Math" panose="02040503050406030204" pitchFamily="18" charset="0"/>
                                      </a:rPr>
                                      <m:t>𝑣</m:t>
                                    </m:r>
                                  </m:e>
                                  <m:sup>
                                    <m:r>
                                      <a:rPr lang="en-US" b="0" i="1" smtClean="0">
                                        <a:solidFill>
                                          <a:srgbClr val="202122"/>
                                        </a:solidFill>
                                        <a:effectLst/>
                                        <a:latin typeface="Cambria Math" panose="02040503050406030204" pitchFamily="18" charset="0"/>
                                      </a:rPr>
                                      <m:t>2</m:t>
                                    </m:r>
                                  </m:sup>
                                </m:sSup>
                              </m:num>
                              <m:den>
                                <m:sSup>
                                  <m:sSupPr>
                                    <m:ctrlPr>
                                      <a:rPr lang="en-US" i="1">
                                        <a:solidFill>
                                          <a:srgbClr val="202122"/>
                                        </a:solidFill>
                                        <a:latin typeface="Cambria Math" panose="02040503050406030204" pitchFamily="18" charset="0"/>
                                      </a:rPr>
                                    </m:ctrlPr>
                                  </m:sSupPr>
                                  <m:e>
                                    <m:r>
                                      <a:rPr lang="en-US" b="0" i="1" smtClean="0">
                                        <a:solidFill>
                                          <a:srgbClr val="202122"/>
                                        </a:solidFill>
                                        <a:latin typeface="Cambria Math" panose="02040503050406030204" pitchFamily="18" charset="0"/>
                                      </a:rPr>
                                      <m:t>𝑐</m:t>
                                    </m:r>
                                  </m:e>
                                  <m:sup>
                                    <m:r>
                                      <a:rPr lang="en-US" i="1">
                                        <a:solidFill>
                                          <a:srgbClr val="202122"/>
                                        </a:solidFill>
                                        <a:latin typeface="Cambria Math" panose="02040503050406030204" pitchFamily="18" charset="0"/>
                                      </a:rPr>
                                      <m:t>2</m:t>
                                    </m:r>
                                  </m:sup>
                                </m:sSup>
                              </m:den>
                            </m:f>
                          </m:e>
                        </m:rad>
                      </m:den>
                    </m:f>
                  </m:oMath>
                </a14:m>
                <a:r>
                  <a:rPr lang="en-US" b="0" i="0" dirty="0">
                    <a:solidFill>
                      <a:srgbClr val="202122"/>
                    </a:solidFill>
                    <a:effectLst/>
                    <a:latin typeface="Arial" panose="020B0604020202020204" pitchFamily="34" charset="0"/>
                  </a:rPr>
                  <a:t> (and hence the time dilation of moving clocks).</a:t>
                </a:r>
                <a:endParaRPr lang="it-IT" dirty="0"/>
              </a:p>
            </p:txBody>
          </p:sp>
        </mc:Choice>
        <mc:Fallback xmlns="">
          <p:sp>
            <p:nvSpPr>
              <p:cNvPr id="4" name="TextBox 3">
                <a:extLst>
                  <a:ext uri="{FF2B5EF4-FFF2-40B4-BE49-F238E27FC236}">
                    <a16:creationId xmlns:a16="http://schemas.microsoft.com/office/drawing/2014/main" id="{C242E3C6-1931-1493-F245-46F7044BB829}"/>
                  </a:ext>
                </a:extLst>
              </p:cNvPr>
              <p:cNvSpPr txBox="1">
                <a:spLocks noRot="1" noChangeAspect="1" noMove="1" noResize="1" noEditPoints="1" noAdjustHandles="1" noChangeArrowheads="1" noChangeShapeType="1" noTextEdit="1"/>
              </p:cNvSpPr>
              <p:nvPr/>
            </p:nvSpPr>
            <p:spPr>
              <a:xfrm>
                <a:off x="584489" y="5684361"/>
                <a:ext cx="11198802" cy="710707"/>
              </a:xfrm>
              <a:prstGeom prst="rect">
                <a:avLst/>
              </a:prstGeom>
              <a:blipFill>
                <a:blip r:embed="rId4"/>
                <a:stretch>
                  <a:fillRect l="-490"/>
                </a:stretch>
              </a:blipFill>
            </p:spPr>
            <p:txBody>
              <a:bodyPr/>
              <a:lstStyle/>
              <a:p>
                <a:r>
                  <a:rPr lang="it-IT">
                    <a:noFill/>
                  </a:rPr>
                  <a:t> </a:t>
                </a:r>
              </a:p>
            </p:txBody>
          </p:sp>
        </mc:Fallback>
      </mc:AlternateContent>
    </p:spTree>
    <p:extLst>
      <p:ext uri="{BB962C8B-B14F-4D97-AF65-F5344CB8AC3E}">
        <p14:creationId xmlns:p14="http://schemas.microsoft.com/office/powerpoint/2010/main" val="4124229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8EDBB-67C6-B19C-E198-C15CBF1E48D1}"/>
              </a:ext>
            </a:extLst>
          </p:cNvPr>
          <p:cNvSpPr txBox="1"/>
          <p:nvPr/>
        </p:nvSpPr>
        <p:spPr>
          <a:xfrm>
            <a:off x="5123137" y="2773891"/>
            <a:ext cx="1945725" cy="1107996"/>
          </a:xfrm>
          <a:prstGeom prst="rect">
            <a:avLst/>
          </a:prstGeom>
          <a:noFill/>
        </p:spPr>
        <p:txBody>
          <a:bodyPr wrap="none" rtlCol="0">
            <a:spAutoFit/>
          </a:bodyPr>
          <a:lstStyle/>
          <a:p>
            <a:r>
              <a:rPr lang="en-US" sz="6600" dirty="0"/>
              <a:t>Scale</a:t>
            </a:r>
            <a:endParaRPr lang="it-IT" sz="6600" dirty="0"/>
          </a:p>
        </p:txBody>
      </p:sp>
    </p:spTree>
    <p:extLst>
      <p:ext uri="{BB962C8B-B14F-4D97-AF65-F5344CB8AC3E}">
        <p14:creationId xmlns:p14="http://schemas.microsoft.com/office/powerpoint/2010/main" val="4224161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ime dilation, an experiment with mu mesons 1963">
            <a:hlinkClick r:id="" action="ppaction://media"/>
            <a:extLst>
              <a:ext uri="{FF2B5EF4-FFF2-40B4-BE49-F238E27FC236}">
                <a16:creationId xmlns:a16="http://schemas.microsoft.com/office/drawing/2014/main" id="{82CF2091-2EF4-6242-F418-AA055CAB67C7}"/>
              </a:ext>
            </a:extLst>
          </p:cNvPr>
          <p:cNvPicPr>
            <a:picLocks noRot="1" noChangeAspect="1"/>
          </p:cNvPicPr>
          <p:nvPr>
            <a:videoFile r:link="rId1"/>
          </p:nvPr>
        </p:nvPicPr>
        <p:blipFill>
          <a:blip r:embed="rId3"/>
          <a:stretch>
            <a:fillRect/>
          </a:stretch>
        </p:blipFill>
        <p:spPr>
          <a:xfrm>
            <a:off x="2072409" y="287481"/>
            <a:ext cx="8377383" cy="6283037"/>
          </a:xfrm>
          <a:prstGeom prst="rect">
            <a:avLst/>
          </a:prstGeom>
        </p:spPr>
      </p:pic>
    </p:spTree>
    <p:extLst>
      <p:ext uri="{BB962C8B-B14F-4D97-AF65-F5344CB8AC3E}">
        <p14:creationId xmlns:p14="http://schemas.microsoft.com/office/powerpoint/2010/main" val="3610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7FD14-8A18-28C2-705C-3E7BAF5F6DA2}"/>
              </a:ext>
            </a:extLst>
          </p:cNvPr>
          <p:cNvPicPr>
            <a:picLocks noChangeAspect="1"/>
          </p:cNvPicPr>
          <p:nvPr/>
        </p:nvPicPr>
        <p:blipFill>
          <a:blip r:embed="rId2"/>
          <a:stretch>
            <a:fillRect/>
          </a:stretch>
        </p:blipFill>
        <p:spPr>
          <a:xfrm>
            <a:off x="557721" y="947784"/>
            <a:ext cx="11076557" cy="3925553"/>
          </a:xfrm>
          <a:prstGeom prst="rect">
            <a:avLst/>
          </a:prstGeom>
        </p:spPr>
      </p:pic>
      <p:sp>
        <p:nvSpPr>
          <p:cNvPr id="4" name="TextBox 3">
            <a:extLst>
              <a:ext uri="{FF2B5EF4-FFF2-40B4-BE49-F238E27FC236}">
                <a16:creationId xmlns:a16="http://schemas.microsoft.com/office/drawing/2014/main" id="{997CD7B3-69D8-1F47-909B-3A4DD1F9E17C}"/>
              </a:ext>
            </a:extLst>
          </p:cNvPr>
          <p:cNvSpPr txBox="1"/>
          <p:nvPr/>
        </p:nvSpPr>
        <p:spPr>
          <a:xfrm>
            <a:off x="1467716" y="6081052"/>
            <a:ext cx="6094268" cy="461665"/>
          </a:xfrm>
          <a:prstGeom prst="rect">
            <a:avLst/>
          </a:prstGeom>
          <a:noFill/>
        </p:spPr>
        <p:txBody>
          <a:bodyPr wrap="square">
            <a:spAutoFit/>
          </a:bodyPr>
          <a:lstStyle/>
          <a:p>
            <a:r>
              <a:rPr lang="it-IT" sz="2400" dirty="0">
                <a:hlinkClick r:id="rId3"/>
              </a:rPr>
              <a:t>https://doi.org/10.1119/1.2135319</a:t>
            </a:r>
            <a:r>
              <a:rPr lang="it-IT" sz="2400" dirty="0"/>
              <a:t> </a:t>
            </a:r>
          </a:p>
        </p:txBody>
      </p:sp>
    </p:spTree>
    <p:extLst>
      <p:ext uri="{BB962C8B-B14F-4D97-AF65-F5344CB8AC3E}">
        <p14:creationId xmlns:p14="http://schemas.microsoft.com/office/powerpoint/2010/main" val="1177388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BE47D8-EC01-A63B-FBE1-6169D184B431}"/>
              </a:ext>
            </a:extLst>
          </p:cNvPr>
          <p:cNvSpPr txBox="1"/>
          <p:nvPr/>
        </p:nvSpPr>
        <p:spPr>
          <a:xfrm>
            <a:off x="3627711" y="2413337"/>
            <a:ext cx="4933851" cy="1015663"/>
          </a:xfrm>
          <a:prstGeom prst="rect">
            <a:avLst/>
          </a:prstGeom>
          <a:noFill/>
        </p:spPr>
        <p:txBody>
          <a:bodyPr wrap="none" rtlCol="0">
            <a:spAutoFit/>
          </a:bodyPr>
          <a:lstStyle/>
          <a:p>
            <a:r>
              <a:rPr lang="en-US" sz="6000" dirty="0" err="1"/>
              <a:t>Fisica</a:t>
            </a:r>
            <a:r>
              <a:rPr lang="en-US" sz="6000" dirty="0"/>
              <a:t> </a:t>
            </a:r>
            <a:r>
              <a:rPr lang="en-US" sz="6000" dirty="0" err="1"/>
              <a:t>nucleare</a:t>
            </a:r>
            <a:endParaRPr lang="it-IT" sz="6000" dirty="0"/>
          </a:p>
        </p:txBody>
      </p:sp>
    </p:spTree>
    <p:extLst>
      <p:ext uri="{BB962C8B-B14F-4D97-AF65-F5344CB8AC3E}">
        <p14:creationId xmlns:p14="http://schemas.microsoft.com/office/powerpoint/2010/main" val="3649760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SMOS-UK using cosmic rays to monitor soil moisture">
            <a:hlinkClick r:id="" action="ppaction://media"/>
            <a:extLst>
              <a:ext uri="{FF2B5EF4-FFF2-40B4-BE49-F238E27FC236}">
                <a16:creationId xmlns:a16="http://schemas.microsoft.com/office/drawing/2014/main" id="{8F3EDE23-7535-1B19-E6E3-B0BECD8FC7E9}"/>
              </a:ext>
            </a:extLst>
          </p:cNvPr>
          <p:cNvPicPr>
            <a:picLocks noRot="1" noChangeAspect="1"/>
          </p:cNvPicPr>
          <p:nvPr>
            <a:videoFile r:link="rId1"/>
          </p:nvPr>
        </p:nvPicPr>
        <p:blipFill>
          <a:blip r:embed="rId3"/>
          <a:stretch>
            <a:fillRect/>
          </a:stretch>
        </p:blipFill>
        <p:spPr>
          <a:xfrm>
            <a:off x="0" y="50800"/>
            <a:ext cx="12192000" cy="6888480"/>
          </a:xfrm>
          <a:prstGeom prst="rect">
            <a:avLst/>
          </a:prstGeom>
        </p:spPr>
      </p:pic>
    </p:spTree>
    <p:extLst>
      <p:ext uri="{BB962C8B-B14F-4D97-AF65-F5344CB8AC3E}">
        <p14:creationId xmlns:p14="http://schemas.microsoft.com/office/powerpoint/2010/main" val="3829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p:nvPr/>
        </p:nvSpPr>
        <p:spPr>
          <a:xfrm>
            <a:off x="292060" y="1202562"/>
            <a:ext cx="11760740" cy="18620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1" i="0" u="none" strike="noStrike" cap="none" dirty="0">
                <a:solidFill>
                  <a:schemeClr val="dk1"/>
                </a:solidFill>
                <a:latin typeface="Verdana"/>
                <a:ea typeface="Verdana"/>
                <a:cs typeface="Verdana"/>
                <a:sym typeface="Verdana"/>
              </a:rPr>
              <a:t>DECIPHER</a:t>
            </a:r>
            <a:endParaRPr sz="1200" dirty="0"/>
          </a:p>
          <a:p>
            <a:pPr marL="0" marR="0" lvl="0" indent="0" algn="ctr" rtl="0">
              <a:spcBef>
                <a:spcPts val="600"/>
              </a:spcBef>
              <a:spcAft>
                <a:spcPts val="0"/>
              </a:spcAft>
              <a:buNone/>
            </a:pPr>
            <a:r>
              <a:rPr lang="it-IT" sz="2000" b="1" i="0" u="none" strike="noStrike" cap="none" dirty="0" err="1">
                <a:solidFill>
                  <a:schemeClr val="dk1"/>
                </a:solidFill>
                <a:latin typeface="Verdana"/>
                <a:ea typeface="Verdana"/>
                <a:cs typeface="Verdana"/>
                <a:sym typeface="Verdana"/>
              </a:rPr>
              <a:t>Disentangling</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mechanisms</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controlling</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atmospheric</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transport</a:t>
            </a:r>
            <a:r>
              <a:rPr lang="it-IT" sz="2000" b="1" i="0" u="none" strike="noStrike" cap="none" dirty="0">
                <a:solidFill>
                  <a:schemeClr val="dk1"/>
                </a:solidFill>
                <a:latin typeface="Verdana"/>
                <a:ea typeface="Verdana"/>
                <a:cs typeface="Verdana"/>
                <a:sym typeface="Verdana"/>
              </a:rPr>
              <a:t> and mixing </a:t>
            </a:r>
            <a:r>
              <a:rPr lang="it-IT" sz="2000" b="1" i="0" u="none" strike="noStrike" cap="none" dirty="0" err="1">
                <a:solidFill>
                  <a:schemeClr val="dk1"/>
                </a:solidFill>
                <a:latin typeface="Verdana"/>
                <a:ea typeface="Verdana"/>
                <a:cs typeface="Verdana"/>
                <a:sym typeface="Verdana"/>
              </a:rPr>
              <a:t>processes</a:t>
            </a:r>
            <a:r>
              <a:rPr lang="it-IT" sz="2000" b="1" i="0" u="none" strike="noStrike" cap="none" dirty="0">
                <a:solidFill>
                  <a:schemeClr val="dk1"/>
                </a:solidFill>
                <a:latin typeface="Verdana"/>
                <a:ea typeface="Verdana"/>
                <a:cs typeface="Verdana"/>
                <a:sym typeface="Verdana"/>
              </a:rPr>
              <a:t> over mountain </a:t>
            </a:r>
            <a:r>
              <a:rPr lang="it-IT" sz="2000" b="1" i="0" u="none" strike="noStrike" cap="none" dirty="0" err="1">
                <a:solidFill>
                  <a:schemeClr val="dk1"/>
                </a:solidFill>
                <a:latin typeface="Verdana"/>
                <a:ea typeface="Verdana"/>
                <a:cs typeface="Verdana"/>
                <a:sym typeface="Verdana"/>
              </a:rPr>
              <a:t>areas</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at</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different</a:t>
            </a:r>
            <a:r>
              <a:rPr lang="it-IT" sz="2000" b="1" i="0" u="none" strike="noStrike" cap="none" dirty="0">
                <a:solidFill>
                  <a:schemeClr val="dk1"/>
                </a:solidFill>
                <a:latin typeface="Verdana"/>
                <a:ea typeface="Verdana"/>
                <a:cs typeface="Verdana"/>
                <a:sym typeface="Verdana"/>
              </a:rPr>
              <a:t> </a:t>
            </a:r>
            <a:r>
              <a:rPr lang="it-IT" sz="2000" b="1" i="0" u="none" strike="noStrike" cap="none" dirty="0" err="1">
                <a:solidFill>
                  <a:schemeClr val="dk1"/>
                </a:solidFill>
                <a:latin typeface="Verdana"/>
                <a:ea typeface="Verdana"/>
                <a:cs typeface="Verdana"/>
                <a:sym typeface="Verdana"/>
              </a:rPr>
              <a:t>space</a:t>
            </a:r>
            <a:r>
              <a:rPr lang="it-IT" sz="2000" b="1" i="0" u="none" strike="noStrike" cap="none" dirty="0">
                <a:solidFill>
                  <a:schemeClr val="dk1"/>
                </a:solidFill>
                <a:latin typeface="Verdana"/>
                <a:ea typeface="Verdana"/>
                <a:cs typeface="Verdana"/>
                <a:sym typeface="Verdana"/>
              </a:rPr>
              <a:t>- and </a:t>
            </a:r>
            <a:r>
              <a:rPr lang="it-IT" sz="2000" b="1" i="0" u="none" strike="noStrike" cap="none" dirty="0" err="1">
                <a:solidFill>
                  <a:schemeClr val="dk1"/>
                </a:solidFill>
                <a:latin typeface="Verdana"/>
                <a:ea typeface="Verdana"/>
                <a:cs typeface="Verdana"/>
                <a:sym typeface="Verdana"/>
              </a:rPr>
              <a:t>timescales</a:t>
            </a:r>
            <a:r>
              <a:rPr lang="it-IT" sz="1800" b="1" i="0" u="none" strike="noStrike" cap="none" dirty="0">
                <a:solidFill>
                  <a:schemeClr val="dk1"/>
                </a:solidFill>
                <a:latin typeface="Verdana"/>
                <a:ea typeface="Verdana"/>
                <a:cs typeface="Verdana"/>
                <a:sym typeface="Verdana"/>
              </a:rPr>
              <a:t>.</a:t>
            </a:r>
            <a:endParaRPr sz="1200" dirty="0"/>
          </a:p>
          <a:p>
            <a:pPr marL="0" marR="0" lvl="0" indent="0" algn="ctr" rtl="0">
              <a:spcBef>
                <a:spcPts val="0"/>
              </a:spcBef>
              <a:spcAft>
                <a:spcPts val="0"/>
              </a:spcAft>
              <a:buNone/>
            </a:pPr>
            <a:endParaRPr sz="1000" b="0" i="0" u="none" strike="noStrike" cap="none" dirty="0">
              <a:solidFill>
                <a:schemeClr val="dk1"/>
              </a:solidFill>
              <a:latin typeface="Verdana"/>
              <a:ea typeface="Verdana"/>
              <a:cs typeface="Verdana"/>
              <a:sym typeface="Verdana"/>
            </a:endParaRPr>
          </a:p>
          <a:p>
            <a:pPr marL="0" marR="0" lvl="0" indent="0" algn="ctr" rtl="0">
              <a:spcBef>
                <a:spcPts val="0"/>
              </a:spcBef>
              <a:spcAft>
                <a:spcPts val="0"/>
              </a:spcAft>
              <a:buNone/>
            </a:pPr>
            <a:r>
              <a:rPr lang="it-IT" sz="1800" b="0" i="0" u="none" strike="noStrike" cap="none" dirty="0">
                <a:solidFill>
                  <a:schemeClr val="dk1"/>
                </a:solidFill>
                <a:latin typeface="Verdana"/>
                <a:ea typeface="Verdana"/>
                <a:cs typeface="Verdana"/>
                <a:sym typeface="Verdana"/>
              </a:rPr>
              <a:t> 2023  -  2025</a:t>
            </a:r>
            <a:endParaRPr sz="1200" dirty="0"/>
          </a:p>
          <a:p>
            <a:pPr marL="0" marR="0" lvl="0" indent="0" algn="ctr" rtl="0">
              <a:spcBef>
                <a:spcPts val="0"/>
              </a:spcBef>
              <a:spcAft>
                <a:spcPts val="0"/>
              </a:spcAft>
              <a:buNone/>
            </a:pPr>
            <a:endParaRPr lang="it-IT" sz="1800" b="0" i="0" u="none" strike="noStrike" cap="none" dirty="0">
              <a:solidFill>
                <a:schemeClr val="dk1"/>
              </a:solidFill>
              <a:latin typeface="Verdana"/>
              <a:ea typeface="Verdana"/>
              <a:cs typeface="Verdana"/>
              <a:sym typeface="Verdana"/>
            </a:endParaRPr>
          </a:p>
        </p:txBody>
      </p:sp>
      <p:pic>
        <p:nvPicPr>
          <p:cNvPr id="98" name="Google Shape;98;p1"/>
          <p:cNvPicPr preferRelativeResize="0"/>
          <p:nvPr/>
        </p:nvPicPr>
        <p:blipFill rotWithShape="1">
          <a:blip r:embed="rId3">
            <a:alphaModFix/>
          </a:blip>
          <a:srcRect/>
          <a:stretch/>
        </p:blipFill>
        <p:spPr>
          <a:xfrm>
            <a:off x="4033844" y="227887"/>
            <a:ext cx="4124312" cy="791782"/>
          </a:xfrm>
          <a:prstGeom prst="rect">
            <a:avLst/>
          </a:prstGeom>
          <a:noFill/>
          <a:ln>
            <a:noFill/>
          </a:ln>
        </p:spPr>
      </p:pic>
      <p:pic>
        <p:nvPicPr>
          <p:cNvPr id="99" name="Google Shape;99;p1" descr="Istituto di Scienze Polari (ISP) | Consiglio Nazionale delle Ricerche"/>
          <p:cNvPicPr preferRelativeResize="0">
            <a:picLocks noChangeAspect="1"/>
          </p:cNvPicPr>
          <p:nvPr/>
        </p:nvPicPr>
        <p:blipFill rotWithShape="1">
          <a:blip r:embed="rId4">
            <a:alphaModFix/>
          </a:blip>
          <a:srcRect/>
          <a:stretch/>
        </p:blipFill>
        <p:spPr>
          <a:xfrm>
            <a:off x="2018877" y="3669955"/>
            <a:ext cx="1368286" cy="1053012"/>
          </a:xfrm>
          <a:prstGeom prst="rect">
            <a:avLst/>
          </a:prstGeom>
          <a:noFill/>
          <a:ln>
            <a:noFill/>
          </a:ln>
        </p:spPr>
      </p:pic>
      <p:pic>
        <p:nvPicPr>
          <p:cNvPr id="100" name="Google Shape;100;p1" descr="Shape&#10;&#10;Description automatically generated with medium confidence"/>
          <p:cNvPicPr preferRelativeResize="0">
            <a:picLocks noChangeAspect="1"/>
          </p:cNvPicPr>
          <p:nvPr/>
        </p:nvPicPr>
        <p:blipFill rotWithShape="1">
          <a:blip r:embed="rId5">
            <a:alphaModFix/>
          </a:blip>
          <a:srcRect l="-2687" t="-6623" r="30241" b="28764"/>
          <a:stretch/>
        </p:blipFill>
        <p:spPr>
          <a:xfrm>
            <a:off x="4839198" y="3605729"/>
            <a:ext cx="2666463" cy="888821"/>
          </a:xfrm>
          <a:prstGeom prst="rect">
            <a:avLst/>
          </a:prstGeom>
          <a:solidFill>
            <a:schemeClr val="lt1"/>
          </a:solidFill>
          <a:ln>
            <a:noFill/>
          </a:ln>
        </p:spPr>
      </p:pic>
      <p:pic>
        <p:nvPicPr>
          <p:cNvPr id="101" name="Google Shape;101;p1" descr="Università di Bologna - Wikipedia"/>
          <p:cNvPicPr preferRelativeResize="0">
            <a:picLocks noChangeAspect="1"/>
          </p:cNvPicPr>
          <p:nvPr/>
        </p:nvPicPr>
        <p:blipFill rotWithShape="1">
          <a:blip r:embed="rId6">
            <a:alphaModFix/>
          </a:blip>
          <a:srcRect/>
          <a:stretch/>
        </p:blipFill>
        <p:spPr>
          <a:xfrm>
            <a:off x="9504401" y="3669955"/>
            <a:ext cx="1117238" cy="1117238"/>
          </a:xfrm>
          <a:prstGeom prst="rect">
            <a:avLst/>
          </a:prstGeom>
          <a:noFill/>
          <a:ln>
            <a:noFill/>
          </a:ln>
        </p:spPr>
      </p:pic>
      <p:sp>
        <p:nvSpPr>
          <p:cNvPr id="102" name="Google Shape;102;p1"/>
          <p:cNvSpPr txBox="1"/>
          <p:nvPr/>
        </p:nvSpPr>
        <p:spPr>
          <a:xfrm>
            <a:off x="1034523" y="-3125119"/>
            <a:ext cx="111574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it-IT" sz="2400" b="1">
                <a:solidFill>
                  <a:schemeClr val="dk1"/>
                </a:solidFill>
                <a:latin typeface="Calibri"/>
                <a:ea typeface="Calibri"/>
                <a:cs typeface="Calibri"/>
                <a:sym typeface="Calibri"/>
              </a:rPr>
              <a:t>	</a:t>
            </a:r>
            <a:r>
              <a:rPr lang="it-IT" sz="2400">
                <a:solidFill>
                  <a:schemeClr val="dk1"/>
                </a:solidFill>
                <a:latin typeface="Calibri"/>
                <a:ea typeface="Calibri"/>
                <a:cs typeface="Calibri"/>
                <a:sym typeface="Calibri"/>
              </a:rPr>
              <a:t>		University of Bologna, Department of Physics and Astronomy</a:t>
            </a:r>
            <a:endParaRPr/>
          </a:p>
        </p:txBody>
      </p:sp>
      <p:pic>
        <p:nvPicPr>
          <p:cNvPr id="2" name="Picture 2" descr="UniCatt Università Cattolica di Roma: info e risorse utili - UnidTest">
            <a:extLst>
              <a:ext uri="{FF2B5EF4-FFF2-40B4-BE49-F238E27FC236}">
                <a16:creationId xmlns:a16="http://schemas.microsoft.com/office/drawing/2014/main" id="{A9061646-46AD-89E5-E6FA-12343F5FE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629" y="5012051"/>
            <a:ext cx="2606783" cy="1072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I level Master in Geosciences Energy Transition – Università degli Studi  della Basilicata">
            <a:extLst>
              <a:ext uri="{FF2B5EF4-FFF2-40B4-BE49-F238E27FC236}">
                <a16:creationId xmlns:a16="http://schemas.microsoft.com/office/drawing/2014/main" id="{90BA39C0-8E2F-55BB-733E-E8F9C9B7B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4601" y="5091762"/>
            <a:ext cx="3352714" cy="9927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Unive - Edunova">
            <a:extLst>
              <a:ext uri="{FF2B5EF4-FFF2-40B4-BE49-F238E27FC236}">
                <a16:creationId xmlns:a16="http://schemas.microsoft.com/office/drawing/2014/main" id="{4FC8208A-C344-588A-C607-5C02950AD5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486" y="5174628"/>
            <a:ext cx="2507359" cy="909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97525" y="523376"/>
            <a:ext cx="2230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3200" b="1" dirty="0" err="1"/>
              <a:t>Slope</a:t>
            </a:r>
            <a:r>
              <a:rPr lang="it-IT" altLang="it-IT" sz="3200" b="1" dirty="0"/>
              <a:t> </a:t>
            </a:r>
            <a:r>
              <a:rPr lang="it-IT" altLang="it-IT" sz="3200" b="1" dirty="0" err="1"/>
              <a:t>winds</a:t>
            </a:r>
            <a:endParaRPr lang="it-IT" altLang="it-IT" sz="3200" b="1" dirty="0"/>
          </a:p>
        </p:txBody>
      </p:sp>
      <p:sp>
        <p:nvSpPr>
          <p:cNvPr id="6147" name="Rectangle 3"/>
          <p:cNvSpPr>
            <a:spLocks noChangeArrowheads="1"/>
          </p:cNvSpPr>
          <p:nvPr/>
        </p:nvSpPr>
        <p:spPr bwMode="auto">
          <a:xfrm>
            <a:off x="2935503" y="2480371"/>
            <a:ext cx="3549370" cy="206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it-IT" altLang="it-IT" sz="3200" dirty="0">
                <a:sym typeface="Symbol" panose="05050102010706020507" pitchFamily="18" charset="2"/>
              </a:rPr>
              <a:t></a:t>
            </a:r>
            <a:r>
              <a:rPr lang="it-IT" altLang="it-IT" sz="3200" dirty="0">
                <a:solidFill>
                  <a:srgbClr val="FF3300"/>
                </a:solidFill>
                <a:sym typeface="Symbol" panose="05050102010706020507" pitchFamily="18" charset="2"/>
              </a:rPr>
              <a:t> </a:t>
            </a:r>
            <a:r>
              <a:rPr lang="it-IT" altLang="it-IT" sz="3200" dirty="0">
                <a:solidFill>
                  <a:srgbClr val="FF3300"/>
                </a:solidFill>
              </a:rPr>
              <a:t>Up</a:t>
            </a:r>
            <a:r>
              <a:rPr lang="it-IT" altLang="it-IT" sz="3200" dirty="0"/>
              <a:t>-</a:t>
            </a:r>
            <a:r>
              <a:rPr lang="it-IT" altLang="it-IT" sz="3200" dirty="0" err="1"/>
              <a:t>slope</a:t>
            </a:r>
            <a:r>
              <a:rPr lang="it-IT" altLang="it-IT" sz="3200" dirty="0"/>
              <a:t> </a:t>
            </a:r>
            <a:r>
              <a:rPr lang="it-IT" altLang="it-IT" sz="3200" dirty="0" err="1"/>
              <a:t>winds</a:t>
            </a:r>
            <a:endParaRPr lang="it-IT" altLang="it-IT" sz="3200" dirty="0"/>
          </a:p>
          <a:p>
            <a:pPr>
              <a:lnSpc>
                <a:spcPct val="80000"/>
              </a:lnSpc>
            </a:pPr>
            <a:r>
              <a:rPr lang="it-IT" altLang="it-IT" sz="3200" dirty="0">
                <a:sym typeface="Symbol" panose="05050102010706020507" pitchFamily="18" charset="2"/>
              </a:rPr>
              <a:t></a:t>
            </a:r>
            <a:endParaRPr lang="it-IT" altLang="it-IT" sz="3200" dirty="0"/>
          </a:p>
          <a:p>
            <a:pPr>
              <a:lnSpc>
                <a:spcPct val="80000"/>
              </a:lnSpc>
            </a:pPr>
            <a:r>
              <a:rPr lang="it-IT" altLang="it-IT" sz="3200" dirty="0">
                <a:sym typeface="Symbol" panose="05050102010706020507" pitchFamily="18" charset="2"/>
              </a:rPr>
              <a:t></a:t>
            </a:r>
          </a:p>
          <a:p>
            <a:pPr>
              <a:lnSpc>
                <a:spcPct val="80000"/>
              </a:lnSpc>
            </a:pPr>
            <a:r>
              <a:rPr lang="it-IT" altLang="it-IT" sz="3200" dirty="0">
                <a:sym typeface="Symbol" panose="05050102010706020507" pitchFamily="18" charset="2"/>
              </a:rPr>
              <a:t></a:t>
            </a:r>
            <a:endParaRPr lang="it-IT" altLang="it-IT" sz="3200" dirty="0"/>
          </a:p>
          <a:p>
            <a:pPr>
              <a:lnSpc>
                <a:spcPct val="80000"/>
              </a:lnSpc>
            </a:pPr>
            <a:r>
              <a:rPr lang="it-IT" altLang="it-IT" sz="3200" dirty="0">
                <a:sym typeface="Symbol" panose="05050102010706020507" pitchFamily="18" charset="2"/>
              </a:rPr>
              <a:t></a:t>
            </a:r>
            <a:r>
              <a:rPr lang="it-IT" altLang="it-IT" sz="3200" dirty="0">
                <a:solidFill>
                  <a:srgbClr val="FF3300"/>
                </a:solidFill>
              </a:rPr>
              <a:t> Down</a:t>
            </a:r>
            <a:r>
              <a:rPr lang="it-IT" altLang="it-IT" sz="3200" dirty="0"/>
              <a:t>-</a:t>
            </a:r>
            <a:r>
              <a:rPr lang="it-IT" altLang="it-IT" sz="3200" dirty="0" err="1"/>
              <a:t>slope</a:t>
            </a:r>
            <a:r>
              <a:rPr lang="it-IT" altLang="it-IT" sz="3200" dirty="0"/>
              <a:t> </a:t>
            </a:r>
            <a:r>
              <a:rPr lang="it-IT" altLang="it-IT" sz="3200" dirty="0" err="1"/>
              <a:t>winds</a:t>
            </a:r>
            <a:endParaRPr lang="it-IT" altLang="it-IT" sz="3200" dirty="0"/>
          </a:p>
        </p:txBody>
      </p:sp>
      <p:pic>
        <p:nvPicPr>
          <p:cNvPr id="6148" name="Picture 4" descr="18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3644900"/>
            <a:ext cx="3368675" cy="28067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18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1" y="609600"/>
            <a:ext cx="3305175" cy="281305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ChangeArrowheads="1"/>
          </p:cNvSpPr>
          <p:nvPr/>
        </p:nvSpPr>
        <p:spPr bwMode="auto">
          <a:xfrm>
            <a:off x="4630314" y="6128266"/>
            <a:ext cx="2079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2000" dirty="0"/>
              <a:t>(Whiteman, 2000)</a:t>
            </a:r>
          </a:p>
        </p:txBody>
      </p:sp>
      <p:sp>
        <p:nvSpPr>
          <p:cNvPr id="2" name="CasellaDiTesto 4">
            <a:extLst>
              <a:ext uri="{FF2B5EF4-FFF2-40B4-BE49-F238E27FC236}">
                <a16:creationId xmlns:a16="http://schemas.microsoft.com/office/drawing/2014/main" id="{55C28652-51F7-F369-D27F-7E681410751F}"/>
              </a:ext>
            </a:extLst>
          </p:cNvPr>
          <p:cNvSpPr txBox="1"/>
          <p:nvPr/>
        </p:nvSpPr>
        <p:spPr>
          <a:xfrm>
            <a:off x="531146" y="6159044"/>
            <a:ext cx="1690912" cy="369332"/>
          </a:xfrm>
          <a:prstGeom prst="rect">
            <a:avLst/>
          </a:prstGeom>
          <a:noFill/>
        </p:spPr>
        <p:txBody>
          <a:bodyPr wrap="none" rtlCol="0">
            <a:spAutoFit/>
          </a:bodyPr>
          <a:lstStyle/>
          <a:p>
            <a:r>
              <a:rPr lang="it-IT" dirty="0" err="1"/>
              <a:t>Dave</a:t>
            </a:r>
            <a:r>
              <a:rPr lang="it-IT" dirty="0"/>
              <a:t> Whiteman</a:t>
            </a:r>
          </a:p>
        </p:txBody>
      </p:sp>
      <p:pic>
        <p:nvPicPr>
          <p:cNvPr id="3" name="Immagine 7">
            <a:extLst>
              <a:ext uri="{FF2B5EF4-FFF2-40B4-BE49-F238E27FC236}">
                <a16:creationId xmlns:a16="http://schemas.microsoft.com/office/drawing/2014/main" id="{1586ED5E-DFB4-C9F5-1DE6-0616540DE9A9}"/>
              </a:ext>
            </a:extLst>
          </p:cNvPr>
          <p:cNvPicPr>
            <a:picLocks noChangeAspect="1"/>
          </p:cNvPicPr>
          <p:nvPr/>
        </p:nvPicPr>
        <p:blipFill rotWithShape="1">
          <a:blip r:embed="rId5">
            <a:extLst>
              <a:ext uri="{28A0092B-C50C-407E-A947-70E740481C1C}">
                <a14:useLocalDpi xmlns:a14="http://schemas.microsoft.com/office/drawing/2010/main" val="0"/>
              </a:ext>
            </a:extLst>
          </a:blip>
          <a:srcRect l="41958" t="19786" r="10954" b="11864"/>
          <a:stretch/>
        </p:blipFill>
        <p:spPr>
          <a:xfrm>
            <a:off x="647648" y="4450480"/>
            <a:ext cx="1457908" cy="1677786"/>
          </a:xfrm>
          <a:prstGeom prst="rect">
            <a:avLst/>
          </a:prstGeom>
        </p:spPr>
      </p:pic>
    </p:spTree>
    <p:extLst>
      <p:ext uri="{BB962C8B-B14F-4D97-AF65-F5344CB8AC3E}">
        <p14:creationId xmlns:p14="http://schemas.microsoft.com/office/powerpoint/2010/main" val="18571953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dissolve">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009FB499-C49F-4CC0-8934-979145FEE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534" y="537590"/>
            <a:ext cx="9302116" cy="6215505"/>
          </a:xfrm>
          <a:prstGeom prst="rect">
            <a:avLst/>
          </a:prstGeom>
        </p:spPr>
      </p:pic>
    </p:spTree>
    <p:extLst>
      <p:ext uri="{BB962C8B-B14F-4D97-AF65-F5344CB8AC3E}">
        <p14:creationId xmlns:p14="http://schemas.microsoft.com/office/powerpoint/2010/main" val="3102666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321" y="282437"/>
            <a:ext cx="5342310" cy="1620051"/>
          </a:xfrm>
          <a:prstGeom prst="rect">
            <a:avLst/>
          </a:prstGeom>
        </p:spPr>
      </p:pic>
      <p:sp>
        <p:nvSpPr>
          <p:cNvPr id="3" name="CasellaDiTesto 2"/>
          <p:cNvSpPr txBox="1"/>
          <p:nvPr/>
        </p:nvSpPr>
        <p:spPr>
          <a:xfrm>
            <a:off x="3828438" y="2086879"/>
            <a:ext cx="6776342" cy="29238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70C0"/>
                </a:solidFill>
                <a:effectLst/>
                <a:uLnTx/>
                <a:uFillTx/>
                <a:latin typeface="Calibri" panose="020F0502020204030204"/>
                <a:ea typeface="+mn-ea"/>
                <a:cs typeface="+mn-cs"/>
              </a:rPr>
              <a:t>Rovereto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70C0"/>
                </a:solidFill>
                <a:effectLst/>
                <a:uLnTx/>
                <a:uFillTx/>
                <a:latin typeface="Calibri" panose="020F0502020204030204"/>
                <a:ea typeface="+mn-ea"/>
                <a:cs typeface="+mn-cs"/>
              </a:rPr>
              <a:t>14-17 Novembre 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b="1" dirty="0">
                <a:solidFill>
                  <a:srgbClr val="0070C0"/>
                </a:solidFill>
                <a:latin typeface="Calibri" panose="020F0502020204030204"/>
              </a:rPr>
              <a:t>10</a:t>
            </a:r>
            <a:r>
              <a:rPr kumimoji="0" lang="it-IT" sz="2800" b="1" i="0" u="none" strike="noStrike" kern="1200" cap="none" spc="0" normalizeH="0" baseline="30000" noProof="0" dirty="0">
                <a:ln>
                  <a:noFill/>
                </a:ln>
                <a:solidFill>
                  <a:srgbClr val="0070C0"/>
                </a:solidFill>
                <a:effectLst/>
                <a:uLnTx/>
                <a:uFillTx/>
                <a:latin typeface="Calibri" panose="020F0502020204030204"/>
                <a:ea typeface="+mn-ea"/>
                <a:cs typeface="+mn-cs"/>
              </a:rPr>
              <a:t>a</a:t>
            </a:r>
            <a:r>
              <a:rPr kumimoji="0" lang="it-IT" sz="2800" b="1" i="0" u="none" strike="noStrike" kern="1200" cap="none" spc="0" normalizeH="0" baseline="0" noProof="0" dirty="0">
                <a:ln>
                  <a:noFill/>
                </a:ln>
                <a:solidFill>
                  <a:srgbClr val="0070C0"/>
                </a:solidFill>
                <a:effectLst/>
                <a:uLnTx/>
                <a:uFillTx/>
                <a:latin typeface="Calibri" panose="020F0502020204030204"/>
                <a:ea typeface="+mn-ea"/>
                <a:cs typeface="+mn-cs"/>
              </a:rPr>
              <a:t> edizione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www.festivalmeteorologia.it</a:t>
            </a:r>
            <a:r>
              <a:rPr kumimoji="0" lang="it-IT" sz="44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194" name="Picture 2" descr="Risultati immagini per festivalmeteorolo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6" y="3121484"/>
            <a:ext cx="2870827" cy="191040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isultati immagini per festivalmeteorolo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97" y="313514"/>
            <a:ext cx="2740736" cy="27407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2016.festivalmeteorologia.it/images/slideshows/3.aeronauti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658" y="5099125"/>
            <a:ext cx="2878596" cy="164919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www.tuttogitescolastiche.it/extension/upload/offertet1/ID502f2_@_didattica-festival-meteo.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12" descr="https://www.tuttogitescolastiche.it/extension/upload/offertet1/ID502f2_@_didattica-festival-meteo.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6" name="Picture 14" descr="https://www.tuttogitescolastiche.it/extension/upload/offertet1/ID502f2_@_didattica-festival-mete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086" y="5099125"/>
            <a:ext cx="2870828" cy="1645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8 novembre 20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1309" y="5065506"/>
            <a:ext cx="2283887" cy="1712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B524CA-8EEA-A30D-DDF5-DB972D2470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9792" y="5081765"/>
            <a:ext cx="3153979" cy="1680399"/>
          </a:xfrm>
          <a:prstGeom prst="rect">
            <a:avLst/>
          </a:prstGeom>
        </p:spPr>
      </p:pic>
    </p:spTree>
    <p:extLst>
      <p:ext uri="{BB962C8B-B14F-4D97-AF65-F5344CB8AC3E}">
        <p14:creationId xmlns:p14="http://schemas.microsoft.com/office/powerpoint/2010/main" val="1399312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
          <p:cNvSpPr txBox="1">
            <a:spLocks noGrp="1"/>
          </p:cNvSpPr>
          <p:nvPr>
            <p:ph type="subTitle" idx="1"/>
          </p:nvPr>
        </p:nvSpPr>
        <p:spPr>
          <a:xfrm>
            <a:off x="633839" y="330949"/>
            <a:ext cx="11008311" cy="2881121"/>
          </a:xfrm>
          <a:prstGeom prst="rect">
            <a:avLst/>
          </a:prstGeom>
          <a:solidFill>
            <a:schemeClr val="lt1"/>
          </a:solidFill>
          <a:ln w="25400" cap="flat" cmpd="sng">
            <a:solidFill>
              <a:srgbClr val="FFC000"/>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SzPct val="80000"/>
              <a:buNone/>
            </a:pPr>
            <a:endParaRPr sz="5600" b="1" dirty="0">
              <a:solidFill>
                <a:srgbClr val="3F6373"/>
              </a:solidFill>
            </a:endParaRPr>
          </a:p>
          <a:p>
            <a:pPr marL="0" lvl="0" indent="0" algn="l" rtl="0">
              <a:spcBef>
                <a:spcPts val="1000"/>
              </a:spcBef>
              <a:spcAft>
                <a:spcPts val="0"/>
              </a:spcAft>
              <a:buSzPct val="80000"/>
              <a:buNone/>
            </a:pPr>
            <a:endParaRPr sz="6000" b="1" dirty="0">
              <a:solidFill>
                <a:srgbClr val="3F6373"/>
              </a:solidFill>
            </a:endParaRPr>
          </a:p>
          <a:p>
            <a:pPr marL="0" lvl="0" indent="0" algn="ctr" rtl="0">
              <a:spcBef>
                <a:spcPts val="600"/>
              </a:spcBef>
              <a:spcAft>
                <a:spcPts val="0"/>
              </a:spcAft>
              <a:buSzPct val="80000"/>
              <a:buNone/>
            </a:pPr>
            <a:r>
              <a:rPr lang="it-IT" sz="4000" b="1" cap="small" dirty="0">
                <a:solidFill>
                  <a:schemeClr val="accent3"/>
                </a:solidFill>
              </a:rPr>
              <a:t>Double-degree </a:t>
            </a:r>
            <a:r>
              <a:rPr lang="it-IT" sz="4000" b="1" cap="small" dirty="0" err="1">
                <a:solidFill>
                  <a:schemeClr val="accent3"/>
                </a:solidFill>
              </a:rPr>
              <a:t>MSc</a:t>
            </a:r>
            <a:r>
              <a:rPr lang="it-IT" sz="4000" b="1" cap="small" dirty="0">
                <a:solidFill>
                  <a:schemeClr val="accent3"/>
                </a:solidFill>
              </a:rPr>
              <a:t> Programme </a:t>
            </a:r>
          </a:p>
          <a:p>
            <a:pPr marL="0" lvl="0" indent="0" algn="ctr" rtl="0">
              <a:spcBef>
                <a:spcPts val="600"/>
              </a:spcBef>
              <a:spcAft>
                <a:spcPts val="0"/>
              </a:spcAft>
              <a:buSzPct val="80000"/>
              <a:buNone/>
            </a:pPr>
            <a:r>
              <a:rPr lang="it-IT" sz="4000" b="1" cap="small" dirty="0">
                <a:solidFill>
                  <a:schemeClr val="accent3"/>
                </a:solidFill>
              </a:rPr>
              <a:t>in</a:t>
            </a:r>
            <a:endParaRPr dirty="0"/>
          </a:p>
          <a:p>
            <a:pPr marL="0" lvl="0" indent="0" algn="ctr" rtl="0">
              <a:spcBef>
                <a:spcPts val="600"/>
              </a:spcBef>
              <a:spcAft>
                <a:spcPts val="0"/>
              </a:spcAft>
              <a:buSzPct val="80000"/>
              <a:buNone/>
            </a:pPr>
            <a:r>
              <a:rPr lang="it-IT" sz="5600" b="1" cap="small" dirty="0" err="1">
                <a:solidFill>
                  <a:schemeClr val="accent3"/>
                </a:solidFill>
              </a:rPr>
              <a:t>Environmental</a:t>
            </a:r>
            <a:r>
              <a:rPr lang="it-IT" sz="5600" b="1" cap="small" dirty="0">
                <a:solidFill>
                  <a:schemeClr val="accent3"/>
                </a:solidFill>
              </a:rPr>
              <a:t> </a:t>
            </a:r>
            <a:r>
              <a:rPr lang="it-IT" sz="5600" b="1" cap="small" dirty="0" err="1">
                <a:solidFill>
                  <a:schemeClr val="accent3"/>
                </a:solidFill>
              </a:rPr>
              <a:t>Meteorology</a:t>
            </a:r>
            <a:endParaRPr sz="8500" cap="small" dirty="0">
              <a:solidFill>
                <a:schemeClr val="accent3"/>
              </a:solidFill>
            </a:endParaRPr>
          </a:p>
          <a:p>
            <a:pPr marL="0" lvl="0" indent="0" algn="l" rtl="0">
              <a:spcBef>
                <a:spcPts val="1000"/>
              </a:spcBef>
              <a:spcAft>
                <a:spcPts val="0"/>
              </a:spcAft>
              <a:buSzPct val="80000"/>
              <a:buNone/>
            </a:pPr>
            <a:endParaRPr sz="6400" dirty="0">
              <a:solidFill>
                <a:srgbClr val="3F6373"/>
              </a:solidFill>
            </a:endParaRPr>
          </a:p>
        </p:txBody>
      </p:sp>
      <p:pic>
        <p:nvPicPr>
          <p:cNvPr id="158" name="Google Shape;158;p1"/>
          <p:cNvPicPr preferRelativeResize="0"/>
          <p:nvPr/>
        </p:nvPicPr>
        <p:blipFill rotWithShape="1">
          <a:blip r:embed="rId3">
            <a:alphaModFix/>
          </a:blip>
          <a:srcRect/>
          <a:stretch/>
        </p:blipFill>
        <p:spPr>
          <a:xfrm>
            <a:off x="2944321" y="5066318"/>
            <a:ext cx="2718137" cy="1528952"/>
          </a:xfrm>
          <a:prstGeom prst="rect">
            <a:avLst/>
          </a:prstGeom>
          <a:noFill/>
          <a:ln>
            <a:noFill/>
          </a:ln>
        </p:spPr>
      </p:pic>
      <p:pic>
        <p:nvPicPr>
          <p:cNvPr id="159" name="Google Shape;159;p1"/>
          <p:cNvPicPr preferRelativeResize="0"/>
          <p:nvPr/>
        </p:nvPicPr>
        <p:blipFill rotWithShape="1">
          <a:blip r:embed="rId4">
            <a:alphaModFix/>
          </a:blip>
          <a:srcRect t="2347" b="11994"/>
          <a:stretch/>
        </p:blipFill>
        <p:spPr>
          <a:xfrm>
            <a:off x="758760" y="3459940"/>
            <a:ext cx="2060640" cy="3137951"/>
          </a:xfrm>
          <a:prstGeom prst="rect">
            <a:avLst/>
          </a:prstGeom>
          <a:noFill/>
          <a:ln>
            <a:noFill/>
          </a:ln>
        </p:spPr>
      </p:pic>
      <p:pic>
        <p:nvPicPr>
          <p:cNvPr id="160" name="Google Shape;160;p1"/>
          <p:cNvPicPr preferRelativeResize="0"/>
          <p:nvPr/>
        </p:nvPicPr>
        <p:blipFill rotWithShape="1">
          <a:blip r:embed="rId5">
            <a:alphaModFix/>
          </a:blip>
          <a:srcRect/>
          <a:stretch/>
        </p:blipFill>
        <p:spPr>
          <a:xfrm>
            <a:off x="2966197" y="3499961"/>
            <a:ext cx="2718137" cy="1528953"/>
          </a:xfrm>
          <a:prstGeom prst="rect">
            <a:avLst/>
          </a:prstGeom>
          <a:noFill/>
          <a:ln>
            <a:noFill/>
          </a:ln>
        </p:spPr>
      </p:pic>
      <p:pic>
        <p:nvPicPr>
          <p:cNvPr id="161" name="Google Shape;161;p1"/>
          <p:cNvPicPr preferRelativeResize="0"/>
          <p:nvPr/>
        </p:nvPicPr>
        <p:blipFill rotWithShape="1">
          <a:blip r:embed="rId6">
            <a:alphaModFix/>
          </a:blip>
          <a:srcRect/>
          <a:stretch/>
        </p:blipFill>
        <p:spPr>
          <a:xfrm>
            <a:off x="9803422" y="3495563"/>
            <a:ext cx="1754739" cy="3119538"/>
          </a:xfrm>
          <a:prstGeom prst="rect">
            <a:avLst/>
          </a:prstGeom>
          <a:noFill/>
          <a:ln>
            <a:noFill/>
          </a:ln>
        </p:spPr>
      </p:pic>
      <p:pic>
        <p:nvPicPr>
          <p:cNvPr id="162" name="Google Shape;162;p1" descr="A group of people outside a building&#10;&#10;Description automatically generated with low confidence"/>
          <p:cNvPicPr preferRelativeResize="0"/>
          <p:nvPr/>
        </p:nvPicPr>
        <p:blipFill rotWithShape="1">
          <a:blip r:embed="rId7">
            <a:alphaModFix/>
          </a:blip>
          <a:srcRect l="3473" r="-959"/>
          <a:stretch/>
        </p:blipFill>
        <p:spPr>
          <a:xfrm>
            <a:off x="5721260" y="3499961"/>
            <a:ext cx="4023360" cy="3095309"/>
          </a:xfrm>
          <a:prstGeom prst="rect">
            <a:avLst/>
          </a:prstGeom>
          <a:noFill/>
          <a:ln>
            <a:noFill/>
          </a:ln>
        </p:spPr>
      </p:pic>
      <p:pic>
        <p:nvPicPr>
          <p:cNvPr id="163" name="Google Shape;163;p1" descr="Farbiges Unilogo auf weißem Hintergrund"/>
          <p:cNvPicPr preferRelativeResize="0"/>
          <p:nvPr/>
        </p:nvPicPr>
        <p:blipFill rotWithShape="1">
          <a:blip r:embed="rId8">
            <a:alphaModFix/>
          </a:blip>
          <a:srcRect t="-1395" b="15736"/>
          <a:stretch/>
        </p:blipFill>
        <p:spPr>
          <a:xfrm>
            <a:off x="6262379" y="488946"/>
            <a:ext cx="2661392" cy="914400"/>
          </a:xfrm>
          <a:prstGeom prst="rect">
            <a:avLst/>
          </a:prstGeom>
          <a:noFill/>
          <a:ln>
            <a:noFill/>
          </a:ln>
        </p:spPr>
      </p:pic>
      <p:pic>
        <p:nvPicPr>
          <p:cNvPr id="164" name="Google Shape;164;p1" descr="Shape&#10;&#10;Description automatically generated with medium confidence"/>
          <p:cNvPicPr preferRelativeResize="0"/>
          <p:nvPr/>
        </p:nvPicPr>
        <p:blipFill rotWithShape="1">
          <a:blip r:embed="rId9">
            <a:alphaModFix/>
          </a:blip>
          <a:srcRect l="-2687" t="-6624" r="30241" b="28765"/>
          <a:stretch/>
        </p:blipFill>
        <p:spPr>
          <a:xfrm>
            <a:off x="3600987" y="507996"/>
            <a:ext cx="2666463" cy="888821"/>
          </a:xfrm>
          <a:prstGeom prst="rect">
            <a:avLst/>
          </a:prstGeom>
          <a:solidFill>
            <a:schemeClr val="lt1"/>
          </a:solidFill>
          <a:ln>
            <a:noFill/>
          </a:ln>
        </p:spPr>
      </p:pic>
      <p:sp>
        <p:nvSpPr>
          <p:cNvPr id="165" name="Google Shape;165;p1"/>
          <p:cNvSpPr/>
          <p:nvPr/>
        </p:nvSpPr>
        <p:spPr>
          <a:xfrm>
            <a:off x="633839" y="3385058"/>
            <a:ext cx="10977622" cy="3320542"/>
          </a:xfrm>
          <a:prstGeom prst="rect">
            <a:avLst/>
          </a:prstGeom>
          <a:noFill/>
          <a:ln w="317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90171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11326" y="260651"/>
            <a:ext cx="9156674" cy="4608513"/>
          </a:xfrm>
        </p:spPr>
        <p:txBody>
          <a:bodyPr/>
          <a:lstStyle/>
          <a:p>
            <a:pPr>
              <a:spcBef>
                <a:spcPts val="1800"/>
              </a:spcBef>
              <a:spcAft>
                <a:spcPts val="1800"/>
              </a:spcAft>
            </a:pPr>
            <a:r>
              <a:rPr lang="it-IT" sz="3600" b="1" dirty="0">
                <a:solidFill>
                  <a:schemeClr val="accent2"/>
                </a:solidFill>
              </a:rPr>
              <a:t>Il progetto </a:t>
            </a:r>
            <a:r>
              <a:rPr lang="it-IT" sz="3600" b="1" dirty="0" err="1">
                <a:solidFill>
                  <a:schemeClr val="accent2"/>
                </a:solidFill>
              </a:rPr>
              <a:t>Cli-DaRe@School</a:t>
            </a:r>
            <a:r>
              <a:rPr lang="it-IT" sz="3600" b="1" dirty="0">
                <a:solidFill>
                  <a:schemeClr val="accent2"/>
                </a:solidFill>
              </a:rPr>
              <a:t>: un bilancio di due anni di attività con le scuole</a:t>
            </a:r>
            <a:br>
              <a:rPr lang="it-IT" altLang="en-US" sz="3600" b="1" dirty="0">
                <a:solidFill>
                  <a:srgbClr val="FF3300"/>
                </a:solidFill>
              </a:rPr>
            </a:br>
            <a:br>
              <a:rPr lang="it-IT" altLang="en-US" sz="3600" b="1" dirty="0">
                <a:solidFill>
                  <a:srgbClr val="FF3300"/>
                </a:solidFill>
              </a:rPr>
            </a:br>
            <a:br>
              <a:rPr lang="it-IT" altLang="en-US" sz="1200" b="1" dirty="0">
                <a:solidFill>
                  <a:srgbClr val="FF3300"/>
                </a:solidFill>
              </a:rPr>
            </a:br>
            <a:br>
              <a:rPr lang="it-IT" altLang="en-US" sz="1200" b="1" dirty="0">
                <a:solidFill>
                  <a:srgbClr val="FF3300"/>
                </a:solidFill>
              </a:rPr>
            </a:br>
            <a:r>
              <a:rPr lang="it-IT" altLang="en-US" sz="2800" b="1" i="1" dirty="0"/>
              <a:t>Maurizio Maugeri</a:t>
            </a:r>
            <a:br>
              <a:rPr lang="it-IT" altLang="en-US" sz="2800" b="1" i="1" dirty="0"/>
            </a:br>
            <a:r>
              <a:rPr lang="en-GB" altLang="en-US" sz="2800" b="1" i="1" dirty="0"/>
              <a:t>Department of Environmental Science and Policy</a:t>
            </a:r>
            <a:r>
              <a:rPr lang="it-IT" altLang="en-US" sz="2800" b="1" i="1" dirty="0"/>
              <a:t> </a:t>
            </a:r>
            <a:br>
              <a:rPr lang="it-IT" altLang="en-US" sz="2800" b="1" i="1" dirty="0"/>
            </a:br>
            <a:r>
              <a:rPr lang="it-IT" altLang="en-US" sz="2800" b="1" i="1" dirty="0"/>
              <a:t>Università degli Studi di Milano</a:t>
            </a:r>
            <a:br>
              <a:rPr lang="it-IT" altLang="en-US" sz="2800" b="1" i="1" dirty="0"/>
            </a:br>
            <a:r>
              <a:rPr lang="it-IT" altLang="en-US" sz="2800" b="1" i="1" dirty="0">
                <a:solidFill>
                  <a:srgbClr val="FF0000"/>
                </a:solidFill>
                <a:hlinkClick r:id="rId2"/>
              </a:rPr>
              <a:t>maurizio.maugeri@unimi.it</a:t>
            </a:r>
            <a:br>
              <a:rPr lang="it-IT" altLang="en-US" sz="2800" b="1" i="1" dirty="0">
                <a:solidFill>
                  <a:srgbClr val="FF0000"/>
                </a:solidFill>
              </a:rPr>
            </a:br>
            <a:endParaRPr lang="it-IT" altLang="en-US" sz="2800" b="1" i="1" dirty="0"/>
          </a:p>
        </p:txBody>
      </p:sp>
      <p:sp>
        <p:nvSpPr>
          <p:cNvPr id="4099" name="Text Box 6"/>
          <p:cNvSpPr txBox="1">
            <a:spLocks noChangeArrowheads="1"/>
          </p:cNvSpPr>
          <p:nvPr/>
        </p:nvSpPr>
        <p:spPr bwMode="auto">
          <a:xfrm>
            <a:off x="3431068" y="5694290"/>
            <a:ext cx="5592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en-US" sz="2400" b="1" i="1" dirty="0">
                <a:solidFill>
                  <a:srgbClr val="3366FF"/>
                </a:solidFill>
              </a:rPr>
              <a:t>Rovereto – 15 novembre 2024</a:t>
            </a:r>
          </a:p>
        </p:txBody>
      </p:sp>
      <p:pic>
        <p:nvPicPr>
          <p:cNvPr id="4100" name="Picture 7" descr="vers_piccola_una_riga_nero"/>
          <p:cNvPicPr>
            <a:picLocks noChangeAspect="1" noChangeArrowheads="1"/>
          </p:cNvPicPr>
          <p:nvPr/>
        </p:nvPicPr>
        <p:blipFill>
          <a:blip r:embed="rId3">
            <a:extLst>
              <a:ext uri="{28A0092B-C50C-407E-A947-70E740481C1C}">
                <a14:useLocalDpi xmlns:a14="http://schemas.microsoft.com/office/drawing/2010/main" val="0"/>
              </a:ext>
            </a:extLst>
          </a:blip>
          <a:srcRect r="82140"/>
          <a:stretch>
            <a:fillRect/>
          </a:stretch>
        </p:blipFill>
        <p:spPr bwMode="auto">
          <a:xfrm>
            <a:off x="1644151" y="5210401"/>
            <a:ext cx="1763688" cy="15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3490" y="5229169"/>
            <a:ext cx="1560338" cy="15603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57"/>
          <p:cNvGraphicFramePr>
            <a:graphicFrameLocks noGrp="1"/>
          </p:cNvGraphicFramePr>
          <p:nvPr/>
        </p:nvGraphicFramePr>
        <p:xfrm>
          <a:off x="1216241" y="1233996"/>
          <a:ext cx="9218494" cy="4059472"/>
        </p:xfrm>
        <a:graphic>
          <a:graphicData uri="http://schemas.openxmlformats.org/drawingml/2006/table">
            <a:tbl>
              <a:tblPr/>
              <a:tblGrid>
                <a:gridCol w="794506">
                  <a:extLst>
                    <a:ext uri="{9D8B030D-6E8A-4147-A177-3AD203B41FA5}">
                      <a16:colId xmlns:a16="http://schemas.microsoft.com/office/drawing/2014/main" val="1171683431"/>
                    </a:ext>
                  </a:extLst>
                </a:gridCol>
                <a:gridCol w="1301531">
                  <a:extLst>
                    <a:ext uri="{9D8B030D-6E8A-4147-A177-3AD203B41FA5}">
                      <a16:colId xmlns:a16="http://schemas.microsoft.com/office/drawing/2014/main" val="728914991"/>
                    </a:ext>
                  </a:extLst>
                </a:gridCol>
                <a:gridCol w="1831618">
                  <a:extLst>
                    <a:ext uri="{9D8B030D-6E8A-4147-A177-3AD203B41FA5}">
                      <a16:colId xmlns:a16="http://schemas.microsoft.com/office/drawing/2014/main" val="3373059507"/>
                    </a:ext>
                  </a:extLst>
                </a:gridCol>
                <a:gridCol w="1793852">
                  <a:extLst>
                    <a:ext uri="{9D8B030D-6E8A-4147-A177-3AD203B41FA5}">
                      <a16:colId xmlns:a16="http://schemas.microsoft.com/office/drawing/2014/main" val="3396138367"/>
                    </a:ext>
                  </a:extLst>
                </a:gridCol>
                <a:gridCol w="1786978">
                  <a:extLst>
                    <a:ext uri="{9D8B030D-6E8A-4147-A177-3AD203B41FA5}">
                      <a16:colId xmlns:a16="http://schemas.microsoft.com/office/drawing/2014/main" val="1397367632"/>
                    </a:ext>
                  </a:extLst>
                </a:gridCol>
                <a:gridCol w="1710009">
                  <a:extLst>
                    <a:ext uri="{9D8B030D-6E8A-4147-A177-3AD203B41FA5}">
                      <a16:colId xmlns:a16="http://schemas.microsoft.com/office/drawing/2014/main" val="407255061"/>
                    </a:ext>
                  </a:extLst>
                </a:gridCol>
              </a:tblGrid>
              <a:tr h="56464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it-IT"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b" horzOverflow="overflow">
                    <a:lnL cap="flat">
                      <a:noFill/>
                    </a:lnL>
                    <a:lnR>
                      <a:noFill/>
                    </a:lnR>
                    <a:lnT cap="flat">
                      <a:noFill/>
                    </a:lnT>
                    <a:lnB>
                      <a:noFill/>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it-IT"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b" horzOverflow="overflow">
                    <a:lnL>
                      <a:noFill/>
                    </a:lnL>
                    <a:lnR w="12700" cap="flat" cmpd="sng" algn="ctr">
                      <a:solidFill>
                        <a:srgbClr val="000000"/>
                      </a:solidFill>
                      <a:prstDash val="solid"/>
                      <a:round/>
                      <a:headEnd type="none" w="med" len="med"/>
                      <a:tailEnd type="none" w="med" len="med"/>
                    </a:lnR>
                    <a:lnT cap="flat">
                      <a:noFill/>
                    </a:lnT>
                    <a:lnB>
                      <a:noFill/>
                    </a:lnB>
                    <a:lnTlToBr>
                      <a:noFill/>
                    </a:lnTlToBr>
                    <a:lnBlToTr>
                      <a:noFill/>
                    </a:lnBlToTr>
                    <a:noFill/>
                  </a:tcPr>
                </a:tc>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 latinLnBrk="0" hangingPunct="0">
                        <a:lnSpc>
                          <a:spcPct val="100000"/>
                        </a:lnSpc>
                        <a:spcBef>
                          <a:spcPct val="0"/>
                        </a:spcBef>
                        <a:spcAft>
                          <a:spcPct val="0"/>
                        </a:spcAft>
                        <a:buClrTx/>
                        <a:buSzTx/>
                        <a:buFont typeface="Arial" panose="020B0604020202020204" pitchFamily="34" charset="0"/>
                        <a:buNone/>
                        <a:tabLst/>
                      </a:pPr>
                      <a:r>
                        <a:rPr kumimoji="0" lang="en-GB" altLang="it-IT" sz="20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Scale </a:t>
                      </a:r>
                      <a:r>
                        <a:rPr kumimoji="0" lang="en-GB" altLang="it-IT" sz="20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spaziali</a:t>
                      </a:r>
                      <a:r>
                        <a:rPr kumimoji="0" lang="en-GB" altLang="it-IT" sz="20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r>
                        <a:rPr kumimoji="0" lang="en-GB" altLang="it-IT" sz="20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orizzontali</a:t>
                      </a:r>
                      <a:endParaRPr kumimoji="0" lang="en-GB" altLang="it-IT" sz="2000" b="1" i="0" u="none" strike="noStrike" cap="none" normalizeH="0" baseline="0" dirty="0">
                        <a:ln>
                          <a:noFill/>
                        </a:ln>
                        <a:solidFill>
                          <a:schemeClr val="tx1"/>
                        </a:solidFill>
                        <a:effectLst/>
                        <a:latin typeface="Calibri" panose="020F0502020204030204" pitchFamily="34" charset="0"/>
                      </a:endParaRPr>
                    </a:p>
                  </a:txBody>
                  <a:tcPr marL="89994" marR="89994" marT="46797" marB="4679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307286671"/>
                  </a:ext>
                </a:extLst>
              </a:tr>
              <a:tr h="7420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it-IT"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it-IT"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10000 km</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89994" marR="89994" marT="46797" marB="4679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1000 km</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89994" marR="89994" marT="46797" marB="4679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100 km</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89994" marR="89994" marT="46797" marB="4679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10 km</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89994" marR="89994" marT="46797" marB="4679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9226753"/>
                  </a:ext>
                </a:extLst>
              </a:tr>
              <a:tr h="596460">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20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Scale </a:t>
                      </a:r>
                      <a:r>
                        <a:rPr kumimoji="0" lang="en-GB" altLang="it-IT" sz="20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temporali</a:t>
                      </a:r>
                      <a:endParaRPr kumimoji="0" lang="en-GB" altLang="it-IT" sz="3200" b="1" i="0" u="none" strike="noStrike" cap="none" normalizeH="0" baseline="0" dirty="0">
                        <a:ln>
                          <a:noFill/>
                        </a:ln>
                        <a:solidFill>
                          <a:schemeClr val="tx1"/>
                        </a:solidFill>
                        <a:effectLst/>
                        <a:latin typeface="Calibri" panose="020F0502020204030204" pitchFamily="34" charset="0"/>
                      </a:endParaRPr>
                    </a:p>
                  </a:txBody>
                  <a:tcPr marL="90000" marR="90000" marT="46800" marB="46800" vert="vert27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t"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 anno</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Scala </a:t>
                      </a:r>
                      <a:r>
                        <a:rPr kumimoji="0" lang="en-GB" altLang="it-IT" sz="18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planetaria</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3152566"/>
                  </a:ext>
                </a:extLst>
              </a:tr>
              <a:tr h="718785">
                <a:tc vMerge="1">
                  <a:txBody>
                    <a:bodyPr/>
                    <a:lstStyle/>
                    <a:p>
                      <a:endParaRPr lang="it-IT"/>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t"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 </a:t>
                      </a:r>
                      <a:r>
                        <a:rPr kumimoji="0" lang="en-GB" altLang="it-IT" sz="16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settimana</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Scala </a:t>
                      </a:r>
                      <a:r>
                        <a:rPr kumimoji="0" lang="en-GB" altLang="it-IT" sz="18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sinottica</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62569939"/>
                  </a:ext>
                </a:extLst>
              </a:tr>
              <a:tr h="718785">
                <a:tc vMerge="1">
                  <a:txBody>
                    <a:bodyPr/>
                    <a:lstStyle/>
                    <a:p>
                      <a:endParaRPr lang="it-IT"/>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t"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 </a:t>
                      </a:r>
                      <a:r>
                        <a:rPr kumimoji="0" lang="en-GB" altLang="it-IT" sz="16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giorno</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Mesoscala</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9758458"/>
                  </a:ext>
                </a:extLst>
              </a:tr>
              <a:tr h="718785">
                <a:tc vMerge="1">
                  <a:txBody>
                    <a:bodyPr/>
                    <a:lstStyle/>
                    <a:p>
                      <a:endParaRPr lang="it-IT"/>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t" latinLnBrk="0" hangingPunct="0">
                        <a:lnSpc>
                          <a:spcPct val="100000"/>
                        </a:lnSpc>
                        <a:spcBef>
                          <a:spcPct val="0"/>
                        </a:spcBef>
                        <a:spcAft>
                          <a:spcPct val="0"/>
                        </a:spcAft>
                        <a:buClrTx/>
                        <a:buSzTx/>
                        <a:buFont typeface="Arial" panose="020B0604020202020204" pitchFamily="34" charset="0"/>
                        <a:buNone/>
                        <a:tabLst/>
                      </a:pPr>
                      <a:r>
                        <a:rPr kumimoji="0" lang="en-GB" altLang="it-IT" sz="16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1 </a:t>
                      </a:r>
                      <a:r>
                        <a:rPr kumimoji="0" lang="en-GB" altLang="it-IT" sz="1600" b="1" i="0" u="none" strike="noStrike" cap="none" normalizeH="0" baseline="0" dirty="0" err="1">
                          <a:ln>
                            <a:noFill/>
                          </a:ln>
                          <a:solidFill>
                            <a:schemeClr val="tx1"/>
                          </a:solidFill>
                          <a:effectLst/>
                          <a:latin typeface="Calibri" panose="020F0502020204030204" pitchFamily="34" charset="0"/>
                          <a:cs typeface="Times New Roman" panose="02020603050405020304" pitchFamily="18" charset="0"/>
                        </a:rPr>
                        <a:t>ora</a:t>
                      </a:r>
                      <a:endParaRPr kumimoji="0" lang="en-GB" altLang="it-IT" sz="32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 </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en-GB" altLang="it-IT" sz="1800" b="1"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Microscale</a:t>
                      </a:r>
                      <a:endParaRPr kumimoji="0" lang="en-GB" altLang="it-IT" sz="2800" b="0" i="0" u="none" strike="noStrike" cap="none" normalizeH="0" baseline="0" dirty="0">
                        <a:ln>
                          <a:noFill/>
                        </a:ln>
                        <a:solidFill>
                          <a:schemeClr val="tx1"/>
                        </a:solidFill>
                        <a:effectLst/>
                        <a:latin typeface="Calibri" panose="020F0502020204030204" pitchFamily="34" charset="0"/>
                      </a:endParaRPr>
                    </a:p>
                  </a:txBody>
                  <a:tcPr marL="91434" marR="91434"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2486664546"/>
                  </a:ext>
                </a:extLst>
              </a:tr>
            </a:tbl>
          </a:graphicData>
        </a:graphic>
      </p:graphicFrame>
      <p:pic>
        <p:nvPicPr>
          <p:cNvPr id="12" name="Picture 2" descr="tre celle"/>
          <p:cNvPicPr>
            <a:picLocks noChangeAspect="1" noChangeArrowheads="1"/>
          </p:cNvPicPr>
          <p:nvPr/>
        </p:nvPicPr>
        <p:blipFill>
          <a:blip r:embed="rId2" cstate="print">
            <a:extLst>
              <a:ext uri="{28A0092B-C50C-407E-A947-70E740481C1C}">
                <a14:useLocalDpi xmlns:a14="http://schemas.microsoft.com/office/drawing/2010/main" val="0"/>
              </a:ext>
            </a:extLst>
          </a:blip>
          <a:srcRect l="1662"/>
          <a:stretch>
            <a:fillRect/>
          </a:stretch>
        </p:blipFill>
        <p:spPr bwMode="auto">
          <a:xfrm>
            <a:off x="3581491" y="5359353"/>
            <a:ext cx="1464161" cy="128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3"/>
          <a:stretch>
            <a:fillRect/>
          </a:stretch>
        </p:blipFill>
        <p:spPr>
          <a:xfrm>
            <a:off x="5169797" y="5359353"/>
            <a:ext cx="1707856" cy="1152803"/>
          </a:xfrm>
          <a:prstGeom prst="rect">
            <a:avLst/>
          </a:prstGeom>
        </p:spPr>
      </p:pic>
      <p:pic>
        <p:nvPicPr>
          <p:cNvPr id="1026" name="Picture 2" descr="Risultati immagini per valley win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62" t="7726" r="52382" b="12033"/>
          <a:stretch/>
        </p:blipFill>
        <p:spPr bwMode="auto">
          <a:xfrm>
            <a:off x="7001798" y="5359353"/>
            <a:ext cx="1653332"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553544" y="449466"/>
            <a:ext cx="10116744" cy="523220"/>
          </a:xfrm>
          <a:prstGeom prst="rect">
            <a:avLst/>
          </a:prstGeom>
        </p:spPr>
        <p:txBody>
          <a:bodyPr wrap="none">
            <a:spAutoFit/>
          </a:bodyPr>
          <a:lstStyle/>
          <a:p>
            <a:r>
              <a:rPr lang="en-US" sz="2800" b="1" dirty="0"/>
              <a:t>Scale </a:t>
            </a:r>
            <a:r>
              <a:rPr lang="en-US" sz="2800" b="1" dirty="0" err="1"/>
              <a:t>spaziali</a:t>
            </a:r>
            <a:r>
              <a:rPr lang="en-US" sz="2800" b="1" dirty="0"/>
              <a:t> e </a:t>
            </a:r>
            <a:r>
              <a:rPr lang="en-US" sz="2800" b="1" dirty="0" err="1"/>
              <a:t>temporali</a:t>
            </a:r>
            <a:r>
              <a:rPr lang="en-US" sz="2800" b="1" dirty="0"/>
              <a:t> </a:t>
            </a:r>
            <a:r>
              <a:rPr lang="en-US" sz="2800" b="1" dirty="0" err="1"/>
              <a:t>dei</a:t>
            </a:r>
            <a:r>
              <a:rPr lang="en-US" sz="2800" b="1" dirty="0"/>
              <a:t> </a:t>
            </a:r>
            <a:r>
              <a:rPr lang="en-US" sz="2800" b="1" dirty="0" err="1"/>
              <a:t>processi</a:t>
            </a:r>
            <a:r>
              <a:rPr lang="en-US" sz="2800" b="1" dirty="0"/>
              <a:t> </a:t>
            </a:r>
            <a:r>
              <a:rPr lang="en-US" sz="2800" b="1" dirty="0" err="1"/>
              <a:t>dell’atmosfera</a:t>
            </a:r>
            <a:r>
              <a:rPr lang="en-US" sz="2800" b="1" dirty="0"/>
              <a:t> e </a:t>
            </a:r>
            <a:r>
              <a:rPr lang="en-US" sz="2800" b="1" dirty="0" err="1"/>
              <a:t>dell’oceano</a:t>
            </a:r>
            <a:endParaRPr lang="en-US" sz="2800" b="1" dirty="0"/>
          </a:p>
        </p:txBody>
      </p:sp>
      <p:pic>
        <p:nvPicPr>
          <p:cNvPr id="3" name="Picture 2">
            <a:extLst>
              <a:ext uri="{FF2B5EF4-FFF2-40B4-BE49-F238E27FC236}">
                <a16:creationId xmlns:a16="http://schemas.microsoft.com/office/drawing/2014/main" id="{70EA2308-0D1F-4423-945A-6BC47B86B296}"/>
              </a:ext>
            </a:extLst>
          </p:cNvPr>
          <p:cNvPicPr>
            <a:picLocks noChangeAspect="1"/>
          </p:cNvPicPr>
          <p:nvPr/>
        </p:nvPicPr>
        <p:blipFill rotWithShape="1">
          <a:blip r:embed="rId5"/>
          <a:srcRect r="22048" b="10327"/>
          <a:stretch/>
        </p:blipFill>
        <p:spPr>
          <a:xfrm>
            <a:off x="8779275" y="5359353"/>
            <a:ext cx="1653332" cy="1188720"/>
          </a:xfrm>
          <a:prstGeom prst="rect">
            <a:avLst/>
          </a:prstGeom>
        </p:spPr>
      </p:pic>
    </p:spTree>
    <p:extLst>
      <p:ext uri="{BB962C8B-B14F-4D97-AF65-F5344CB8AC3E}">
        <p14:creationId xmlns:p14="http://schemas.microsoft.com/office/powerpoint/2010/main" val="3572020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8"/>
          <p:cNvSpPr>
            <a:spLocks noChangeArrowheads="1"/>
          </p:cNvSpPr>
          <p:nvPr/>
        </p:nvSpPr>
        <p:spPr bwMode="auto">
          <a:xfrm>
            <a:off x="1520362" y="-4694"/>
            <a:ext cx="9144000" cy="1129438"/>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b="1" dirty="0">
                <a:effectLst>
                  <a:outerShdw blurRad="38100" dist="38100" dir="2700000" algn="tl">
                    <a:srgbClr val="C0C0C0"/>
                  </a:outerShdw>
                </a:effectLst>
                <a:latin typeface="+mj-lt"/>
                <a:ea typeface="DejaVu Sans" charset="0"/>
                <a:cs typeface="DejaVu Sans" charset="0"/>
              </a:rPr>
              <a:t>PREMESSA: PERCHÈ CI SERVONO LUNGHE SERIE DI DATI METEOROLOGICI?</a:t>
            </a:r>
          </a:p>
        </p:txBody>
      </p:sp>
      <p:sp>
        <p:nvSpPr>
          <p:cNvPr id="4" name="CasellaDiTesto 3"/>
          <p:cNvSpPr txBox="1"/>
          <p:nvPr/>
        </p:nvSpPr>
        <p:spPr>
          <a:xfrm>
            <a:off x="1620490" y="1093167"/>
            <a:ext cx="8943749" cy="646331"/>
          </a:xfrm>
          <a:prstGeom prst="rect">
            <a:avLst/>
          </a:prstGeom>
          <a:noFill/>
        </p:spPr>
        <p:txBody>
          <a:bodyPr wrap="square" rtlCol="0">
            <a:spAutoFit/>
          </a:bodyPr>
          <a:lstStyle/>
          <a:p>
            <a:pPr algn="ctr"/>
            <a:r>
              <a:rPr lang="it-IT" b="1" dirty="0"/>
              <a:t>Il clima è una risorsa fondamentale del territorio</a:t>
            </a:r>
          </a:p>
          <a:p>
            <a:pPr algn="ctr"/>
            <a:r>
              <a:rPr lang="it-IT" b="1" dirty="0"/>
              <a:t>(un esempio per le piogge)</a:t>
            </a:r>
          </a:p>
        </p:txBody>
      </p:sp>
      <p:pic>
        <p:nvPicPr>
          <p:cNvPr id="9" name="Immagine 8"/>
          <p:cNvPicPr>
            <a:picLocks noChangeAspect="1"/>
          </p:cNvPicPr>
          <p:nvPr/>
        </p:nvPicPr>
        <p:blipFill>
          <a:blip r:embed="rId2"/>
          <a:stretch>
            <a:fillRect/>
          </a:stretch>
        </p:blipFill>
        <p:spPr>
          <a:xfrm>
            <a:off x="4023155" y="2006673"/>
            <a:ext cx="4138412" cy="4339062"/>
          </a:xfrm>
          <a:prstGeom prst="rect">
            <a:avLst/>
          </a:prstGeom>
        </p:spPr>
      </p:pic>
      <p:sp>
        <p:nvSpPr>
          <p:cNvPr id="2" name="Rettangolo 1"/>
          <p:cNvSpPr/>
          <p:nvPr/>
        </p:nvSpPr>
        <p:spPr>
          <a:xfrm>
            <a:off x="1592422" y="6428248"/>
            <a:ext cx="8971814" cy="400110"/>
          </a:xfrm>
          <a:prstGeom prst="rect">
            <a:avLst/>
          </a:prstGeom>
        </p:spPr>
        <p:txBody>
          <a:bodyPr wrap="square">
            <a:spAutoFit/>
          </a:bodyPr>
          <a:lstStyle/>
          <a:p>
            <a:pPr algn="just"/>
            <a:r>
              <a:rPr lang="it-IT" sz="1000" dirty="0"/>
              <a:t>Crespi, A., Brunetti, M., Ranzi, R., </a:t>
            </a:r>
            <a:r>
              <a:rPr lang="it-IT" sz="1000" dirty="0" err="1"/>
              <a:t>Tomirotti</a:t>
            </a:r>
            <a:r>
              <a:rPr lang="it-IT" sz="1000" dirty="0"/>
              <a:t>, M., Maugeri, M., 2021: A multi-</a:t>
            </a:r>
            <a:r>
              <a:rPr lang="it-IT" sz="1000" dirty="0" err="1"/>
              <a:t>century</a:t>
            </a:r>
            <a:r>
              <a:rPr lang="it-IT" sz="1000" dirty="0"/>
              <a:t> meteo-</a:t>
            </a:r>
            <a:r>
              <a:rPr lang="it-IT" sz="1000" dirty="0" err="1"/>
              <a:t>hydrological</a:t>
            </a:r>
            <a:r>
              <a:rPr lang="it-IT" sz="1000" dirty="0"/>
              <a:t> </a:t>
            </a:r>
            <a:r>
              <a:rPr lang="it-IT" sz="1000" dirty="0" err="1"/>
              <a:t>analysis</a:t>
            </a:r>
            <a:r>
              <a:rPr lang="it-IT" sz="1000" dirty="0"/>
              <a:t> for the Adda </a:t>
            </a:r>
            <a:r>
              <a:rPr lang="it-IT" sz="1000" dirty="0" err="1"/>
              <a:t>river</a:t>
            </a:r>
            <a:r>
              <a:rPr lang="it-IT" sz="1000" dirty="0"/>
              <a:t> </a:t>
            </a:r>
            <a:r>
              <a:rPr lang="it-IT" sz="1000" dirty="0" err="1"/>
              <a:t>basin</a:t>
            </a:r>
            <a:r>
              <a:rPr lang="it-IT" sz="1000" dirty="0"/>
              <a:t> (Central </a:t>
            </a:r>
            <a:r>
              <a:rPr lang="it-IT" sz="1000" dirty="0" err="1"/>
              <a:t>Alps</a:t>
            </a:r>
            <a:r>
              <a:rPr lang="it-IT" sz="1000" dirty="0"/>
              <a:t>). Part I: </a:t>
            </a:r>
            <a:r>
              <a:rPr lang="it-IT" sz="1000" dirty="0" err="1"/>
              <a:t>Gridded</a:t>
            </a:r>
            <a:r>
              <a:rPr lang="it-IT" sz="1000" dirty="0"/>
              <a:t> </a:t>
            </a:r>
            <a:r>
              <a:rPr lang="it-IT" sz="1000" dirty="0" err="1"/>
              <a:t>monthly</a:t>
            </a:r>
            <a:r>
              <a:rPr lang="it-IT" sz="1000" dirty="0"/>
              <a:t> </a:t>
            </a:r>
            <a:r>
              <a:rPr lang="it-IT" sz="1000" dirty="0" err="1"/>
              <a:t>precipitation</a:t>
            </a:r>
            <a:r>
              <a:rPr lang="it-IT" sz="1000" dirty="0"/>
              <a:t> (1800–2016) </a:t>
            </a:r>
            <a:r>
              <a:rPr lang="it-IT" sz="1000" dirty="0" err="1"/>
              <a:t>records</a:t>
            </a:r>
            <a:r>
              <a:rPr lang="it-IT" sz="1000" dirty="0"/>
              <a:t>. INTERNATIONAL JOURNAL OF CLIMATOLOGY. - 41:1 (2021 Jan), pp. 162-180. DOI: 10.1002/joc.6614.</a:t>
            </a:r>
          </a:p>
        </p:txBody>
      </p:sp>
    </p:spTree>
    <p:extLst>
      <p:ext uri="{BB962C8B-B14F-4D97-AF65-F5344CB8AC3E}">
        <p14:creationId xmlns:p14="http://schemas.microsoft.com/office/powerpoint/2010/main" val="2977180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8"/>
          <p:cNvSpPr>
            <a:spLocks noChangeArrowheads="1"/>
          </p:cNvSpPr>
          <p:nvPr/>
        </p:nvSpPr>
        <p:spPr bwMode="auto">
          <a:xfrm>
            <a:off x="1520362" y="-4694"/>
            <a:ext cx="9144000" cy="625382"/>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b="1" dirty="0">
                <a:effectLst>
                  <a:outerShdw blurRad="38100" dist="38100" dir="2700000" algn="tl">
                    <a:srgbClr val="C0C0C0"/>
                  </a:outerShdw>
                </a:effectLst>
                <a:latin typeface="+mj-lt"/>
                <a:ea typeface="DejaVu Sans" charset="0"/>
                <a:cs typeface="DejaVu Sans" charset="0"/>
              </a:rPr>
              <a:t>…PERCHÈ LUNGHE SERIE DI DATI METEO…</a:t>
            </a:r>
          </a:p>
        </p:txBody>
      </p:sp>
      <p:sp>
        <p:nvSpPr>
          <p:cNvPr id="5" name="CasellaDiTesto 4"/>
          <p:cNvSpPr txBox="1"/>
          <p:nvPr/>
        </p:nvSpPr>
        <p:spPr>
          <a:xfrm>
            <a:off x="1722534" y="908723"/>
            <a:ext cx="8784976" cy="430887"/>
          </a:xfrm>
          <a:prstGeom prst="rect">
            <a:avLst/>
          </a:prstGeom>
          <a:solidFill>
            <a:srgbClr val="FFFF00"/>
          </a:solidFill>
        </p:spPr>
        <p:txBody>
          <a:bodyPr wrap="square" rtlCol="0">
            <a:spAutoFit/>
          </a:bodyPr>
          <a:lstStyle/>
          <a:p>
            <a:pPr algn="ctr"/>
            <a:r>
              <a:rPr lang="it-IT" sz="2200" b="1" dirty="0"/>
              <a:t>Il clima può cambiare nel tempo</a:t>
            </a:r>
          </a:p>
        </p:txBody>
      </p:sp>
      <p:sp>
        <p:nvSpPr>
          <p:cNvPr id="6" name="CasellaDiTesto 5"/>
          <p:cNvSpPr txBox="1"/>
          <p:nvPr/>
        </p:nvSpPr>
        <p:spPr>
          <a:xfrm>
            <a:off x="1722534" y="1627639"/>
            <a:ext cx="8784976" cy="4985980"/>
          </a:xfrm>
          <a:prstGeom prst="rect">
            <a:avLst/>
          </a:prstGeom>
          <a:noFill/>
        </p:spPr>
        <p:txBody>
          <a:bodyPr wrap="square" rtlCol="0">
            <a:spAutoFit/>
          </a:bodyPr>
          <a:lstStyle/>
          <a:p>
            <a:pPr algn="just"/>
            <a:r>
              <a:rPr lang="it-IT" sz="2200" b="1" dirty="0"/>
              <a:t>Per le piogge possono, per esempio, cambiare:</a:t>
            </a:r>
          </a:p>
          <a:p>
            <a:pPr algn="just"/>
            <a:endParaRPr lang="it-IT" sz="2200" b="1" dirty="0"/>
          </a:p>
          <a:p>
            <a:pPr algn="just">
              <a:spcAft>
                <a:spcPts val="600"/>
              </a:spcAft>
            </a:pPr>
            <a:r>
              <a:rPr lang="it-IT" sz="2200" b="1" dirty="0"/>
              <a:t>I valori normali (cioè può piovere di più o di meno in un certo periodo di tempo come, per esempio, un anno);</a:t>
            </a:r>
          </a:p>
          <a:p>
            <a:pPr algn="just">
              <a:spcAft>
                <a:spcPts val="600"/>
              </a:spcAft>
            </a:pPr>
            <a:r>
              <a:rPr lang="it-IT" sz="2200" b="1" dirty="0"/>
              <a:t>Il numero di giorni piovosi;</a:t>
            </a:r>
          </a:p>
          <a:p>
            <a:pPr algn="just"/>
            <a:r>
              <a:rPr lang="it-IT" sz="2200" b="1" dirty="0"/>
              <a:t>La pioggia che mediamente si ha in ogni giorno piovoso.</a:t>
            </a:r>
          </a:p>
          <a:p>
            <a:pPr algn="just"/>
            <a:endParaRPr lang="it-IT" sz="2200" b="1" dirty="0"/>
          </a:p>
          <a:p>
            <a:pPr algn="just"/>
            <a:r>
              <a:rPr lang="it-IT" sz="2200" b="1" dirty="0"/>
              <a:t>In un Paese molto esposto a fenomeni alluvionali come l’Italia è molto importante capire se con il global </a:t>
            </a:r>
            <a:r>
              <a:rPr lang="it-IT" sz="2200" b="1" dirty="0" err="1"/>
              <a:t>warming</a:t>
            </a:r>
            <a:r>
              <a:rPr lang="it-IT" sz="2200" b="1" dirty="0"/>
              <a:t> si sia osservata una più elevata frequenza di eventi precipitativi di forte intensità.</a:t>
            </a:r>
          </a:p>
          <a:p>
            <a:pPr algn="just"/>
            <a:endParaRPr lang="it-IT" sz="2200" b="1" dirty="0"/>
          </a:p>
          <a:p>
            <a:pPr algn="just"/>
            <a:r>
              <a:rPr lang="it-IT" sz="2200" b="1" dirty="0"/>
              <a:t>Allo stesso modo è importante capire se si abbiano tendenze negli eventi estremi opposti, ovvero nei lunghi periodi caratterizzati dall’assenza di precipitazioni.</a:t>
            </a:r>
          </a:p>
        </p:txBody>
      </p:sp>
    </p:spTree>
    <p:extLst>
      <p:ext uri="{BB962C8B-B14F-4D97-AF65-F5344CB8AC3E}">
        <p14:creationId xmlns:p14="http://schemas.microsoft.com/office/powerpoint/2010/main" val="3438479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8"/>
          <p:cNvSpPr>
            <a:spLocks noChangeArrowheads="1"/>
          </p:cNvSpPr>
          <p:nvPr/>
        </p:nvSpPr>
        <p:spPr bwMode="auto">
          <a:xfrm>
            <a:off x="1520362" y="-4694"/>
            <a:ext cx="9144000" cy="625382"/>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b="1" dirty="0">
                <a:effectLst>
                  <a:outerShdw blurRad="38100" dist="38100" dir="2700000" algn="tl">
                    <a:srgbClr val="C0C0C0"/>
                  </a:outerShdw>
                </a:effectLst>
                <a:latin typeface="+mj-lt"/>
                <a:ea typeface="DejaVu Sans" charset="0"/>
                <a:cs typeface="DejaVu Sans" charset="0"/>
              </a:rPr>
              <a:t>…PERCHÈ LUNGHE SERIE DI DATI METEO…</a:t>
            </a:r>
          </a:p>
        </p:txBody>
      </p:sp>
      <p:sp>
        <p:nvSpPr>
          <p:cNvPr id="5" name="CasellaDiTesto 4"/>
          <p:cNvSpPr txBox="1"/>
          <p:nvPr/>
        </p:nvSpPr>
        <p:spPr>
          <a:xfrm>
            <a:off x="1722534" y="908723"/>
            <a:ext cx="8784976" cy="430887"/>
          </a:xfrm>
          <a:prstGeom prst="rect">
            <a:avLst/>
          </a:prstGeom>
          <a:solidFill>
            <a:srgbClr val="FFFF00"/>
          </a:solidFill>
        </p:spPr>
        <p:txBody>
          <a:bodyPr wrap="square" rtlCol="0">
            <a:spAutoFit/>
          </a:bodyPr>
          <a:lstStyle/>
          <a:p>
            <a:pPr algn="ctr"/>
            <a:r>
              <a:rPr lang="it-IT" sz="2200" b="1" dirty="0"/>
              <a:t>Il clima può cambiare nel tempo</a:t>
            </a:r>
          </a:p>
        </p:txBody>
      </p:sp>
      <p:sp>
        <p:nvSpPr>
          <p:cNvPr id="6" name="CasellaDiTesto 5"/>
          <p:cNvSpPr txBox="1"/>
          <p:nvPr/>
        </p:nvSpPr>
        <p:spPr>
          <a:xfrm>
            <a:off x="1722534" y="1627639"/>
            <a:ext cx="8784976" cy="4647426"/>
          </a:xfrm>
          <a:prstGeom prst="rect">
            <a:avLst/>
          </a:prstGeom>
          <a:noFill/>
        </p:spPr>
        <p:txBody>
          <a:bodyPr wrap="square" rtlCol="0">
            <a:spAutoFit/>
          </a:bodyPr>
          <a:lstStyle/>
          <a:p>
            <a:pPr algn="just"/>
            <a:r>
              <a:rPr lang="it-IT" sz="2200" b="1" dirty="0"/>
              <a:t>Per le temperature possono, per esempio, cambiare:</a:t>
            </a:r>
          </a:p>
          <a:p>
            <a:pPr algn="just"/>
            <a:endParaRPr lang="it-IT" sz="2200" b="1" dirty="0"/>
          </a:p>
          <a:p>
            <a:pPr algn="just">
              <a:spcAft>
                <a:spcPts val="600"/>
              </a:spcAft>
            </a:pPr>
            <a:r>
              <a:rPr lang="it-IT" sz="2200" b="1" dirty="0"/>
              <a:t>I valori normali (cioè può fare mediamente più o meno caldo);</a:t>
            </a:r>
          </a:p>
          <a:p>
            <a:pPr algn="just">
              <a:spcAft>
                <a:spcPts val="600"/>
              </a:spcAft>
            </a:pPr>
            <a:r>
              <a:rPr lang="it-IT" sz="2200" b="1" dirty="0"/>
              <a:t>Il ciclo stagionale;</a:t>
            </a:r>
          </a:p>
          <a:p>
            <a:pPr algn="just"/>
            <a:r>
              <a:rPr lang="it-IT" sz="2200" b="1" dirty="0"/>
              <a:t>La variabilità da un giorno all’altro.</a:t>
            </a:r>
          </a:p>
          <a:p>
            <a:pPr algn="just"/>
            <a:endParaRPr lang="it-IT" sz="2200" b="1" dirty="0"/>
          </a:p>
          <a:p>
            <a:pPr algn="just"/>
            <a:r>
              <a:rPr lang="it-IT" sz="2200" b="1" dirty="0"/>
              <a:t>È anche molto importante capire se con il global </a:t>
            </a:r>
            <a:r>
              <a:rPr lang="it-IT" sz="2200" b="1" dirty="0" err="1"/>
              <a:t>warming</a:t>
            </a:r>
            <a:r>
              <a:rPr lang="it-IT" sz="2200" b="1" dirty="0"/>
              <a:t> si sia osservato un cambiamento nella forma delle distribuzioni di probabilità delle temperature (a scala giornaliera, mensile, stagionale e annuale).</a:t>
            </a:r>
          </a:p>
          <a:p>
            <a:pPr algn="just"/>
            <a:endParaRPr lang="it-IT" sz="2200" b="1" dirty="0"/>
          </a:p>
          <a:p>
            <a:pPr algn="just"/>
            <a:r>
              <a:rPr lang="it-IT" sz="2200" b="1" dirty="0"/>
              <a:t>È infine importante capire quali siano i segnali di cambiamento per gli eventi estremi, ovvero le forte ondate di calore e/o gli episodi molto freddi.</a:t>
            </a:r>
          </a:p>
        </p:txBody>
      </p:sp>
    </p:spTree>
    <p:extLst>
      <p:ext uri="{BB962C8B-B14F-4D97-AF65-F5344CB8AC3E}">
        <p14:creationId xmlns:p14="http://schemas.microsoft.com/office/powerpoint/2010/main" val="2316033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a:spLocks noChangeArrowheads="1"/>
          </p:cNvSpPr>
          <p:nvPr/>
        </p:nvSpPr>
        <p:spPr bwMode="auto">
          <a:xfrm>
            <a:off x="1524000" y="0"/>
            <a:ext cx="9144000" cy="1584176"/>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b="1" dirty="0">
                <a:effectLst>
                  <a:outerShdw blurRad="38100" dist="38100" dir="2700000" algn="tl">
                    <a:srgbClr val="C0C0C0"/>
                  </a:outerShdw>
                </a:effectLst>
                <a:latin typeface="+mj-lt"/>
                <a:ea typeface="DejaVu Sans" charset="0"/>
                <a:cs typeface="DejaVu Sans" charset="0"/>
              </a:rPr>
              <a:t>È quindi assolutamente chiaro perché esista una grande «fame» di lunghe serie di dati meteorologici da parte di svariati settori della società</a:t>
            </a:r>
          </a:p>
        </p:txBody>
      </p:sp>
    </p:spTree>
    <p:extLst>
      <p:ext uri="{BB962C8B-B14F-4D97-AF65-F5344CB8AC3E}">
        <p14:creationId xmlns:p14="http://schemas.microsoft.com/office/powerpoint/2010/main" val="1174899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2" descr="IMG_0116.JPG"/>
          <p:cNvPicPr>
            <a:picLocks noChangeAspect="1"/>
          </p:cNvPicPr>
          <p:nvPr/>
        </p:nvPicPr>
        <p:blipFill rotWithShape="1">
          <a:blip r:embed="rId2">
            <a:extLst>
              <a:ext uri="{28A0092B-C50C-407E-A947-70E740481C1C}">
                <a14:useLocalDpi xmlns:a14="http://schemas.microsoft.com/office/drawing/2010/main" val="0"/>
              </a:ext>
            </a:extLst>
          </a:blip>
          <a:srcRect l="13748" t="15569" r="-1"/>
          <a:stretch/>
        </p:blipFill>
        <p:spPr bwMode="auto">
          <a:xfrm>
            <a:off x="1524001" y="1714500"/>
            <a:ext cx="913806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3" descr="IMG_01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329116"/>
            <a:ext cx="4706527" cy="352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8"/>
          <p:cNvSpPr>
            <a:spLocks noChangeArrowheads="1"/>
          </p:cNvSpPr>
          <p:nvPr/>
        </p:nvSpPr>
        <p:spPr bwMode="auto">
          <a:xfrm>
            <a:off x="1518061" y="0"/>
            <a:ext cx="9144000" cy="1714500"/>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3200" b="1" dirty="0">
                <a:effectLst>
                  <a:outerShdw blurRad="38100" dist="38100" dir="2700000" algn="tl">
                    <a:srgbClr val="C0C0C0"/>
                  </a:outerShdw>
                </a:effectLst>
                <a:latin typeface="+mj-lt"/>
                <a:ea typeface="DejaVu Sans" charset="0"/>
                <a:cs typeface="DejaVu Sans" charset="0"/>
              </a:rPr>
              <a:t>E la disponibilità di questi dati è spesso ancora molto ad di sotto di ciò che sarebbe desiderabile, con molti dati ancora disponibili solo su carta </a:t>
            </a:r>
          </a:p>
        </p:txBody>
      </p:sp>
    </p:spTree>
    <p:extLst>
      <p:ext uri="{BB962C8B-B14F-4D97-AF65-F5344CB8AC3E}">
        <p14:creationId xmlns:p14="http://schemas.microsoft.com/office/powerpoint/2010/main" val="696607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a:spLocks noChangeArrowheads="1"/>
          </p:cNvSpPr>
          <p:nvPr/>
        </p:nvSpPr>
        <p:spPr bwMode="auto">
          <a:xfrm>
            <a:off x="1518061" y="0"/>
            <a:ext cx="9144000" cy="980728"/>
          </a:xfrm>
          <a:prstGeom prst="rect">
            <a:avLst/>
          </a:prstGeom>
          <a:solidFill>
            <a:srgbClr val="FFFF00"/>
          </a:solidFill>
          <a:ln w="9525">
            <a:noFill/>
            <a:round/>
            <a:headEnd/>
            <a:tailEnd/>
          </a:ln>
          <a:effectLst/>
        </p:spPr>
        <p:txBody>
          <a:bodyPr lIns="90000" tIns="64440" rIns="90000" bIns="46800"/>
          <a:lstStyle/>
          <a:p>
            <a:pPr algn="ctr">
              <a:spcBef>
                <a:spcPts val="6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b="1" dirty="0">
                <a:effectLst>
                  <a:outerShdw blurRad="38100" dist="38100" dir="2700000" algn="tl">
                    <a:srgbClr val="C0C0C0"/>
                  </a:outerShdw>
                </a:effectLst>
                <a:latin typeface="+mj-lt"/>
                <a:ea typeface="DejaVu Sans" charset="0"/>
                <a:cs typeface="DejaVu Sans" charset="0"/>
              </a:rPr>
              <a:t>In questo contesto, nel 2022, nasce il Progetto </a:t>
            </a:r>
            <a:r>
              <a:rPr lang="it-IT" sz="2800" b="1" dirty="0" err="1">
                <a:effectLst>
                  <a:outerShdw blurRad="38100" dist="38100" dir="2700000" algn="tl">
                    <a:srgbClr val="C0C0C0"/>
                  </a:outerShdw>
                </a:effectLst>
                <a:latin typeface="+mj-lt"/>
                <a:ea typeface="DejaVu Sans" charset="0"/>
                <a:cs typeface="DejaVu Sans" charset="0"/>
              </a:rPr>
              <a:t>Cli-DaRe</a:t>
            </a:r>
            <a:r>
              <a:rPr lang="it-IT" sz="2800" b="1" dirty="0">
                <a:effectLst>
                  <a:outerShdw blurRad="38100" dist="38100" dir="2700000" algn="tl">
                    <a:srgbClr val="C0C0C0"/>
                  </a:outerShdw>
                </a:effectLst>
                <a:latin typeface="+mj-lt"/>
                <a:ea typeface="DejaVu Sans" charset="0"/>
                <a:cs typeface="DejaVu Sans" charset="0"/>
              </a:rPr>
              <a:t> </a:t>
            </a:r>
            <a:r>
              <a:rPr lang="en-US" sz="2800" b="1" dirty="0">
                <a:effectLst>
                  <a:outerShdw blurRad="38100" dist="38100" dir="2700000" algn="tl">
                    <a:srgbClr val="C0C0C0"/>
                  </a:outerShdw>
                </a:effectLst>
                <a:latin typeface="+mj-lt"/>
                <a:ea typeface="DejaVu Sans" charset="0"/>
                <a:cs typeface="DejaVu Sans" charset="0"/>
              </a:rPr>
              <a:t>– Citizen Science for Italian Climate Data Rescue</a:t>
            </a:r>
            <a:r>
              <a:rPr lang="it-IT" sz="2800" b="1" dirty="0">
                <a:effectLst>
                  <a:outerShdw blurRad="38100" dist="38100" dir="2700000" algn="tl">
                    <a:srgbClr val="C0C0C0"/>
                  </a:outerShdw>
                </a:effectLst>
                <a:latin typeface="+mj-lt"/>
                <a:ea typeface="DejaVu Sans" charset="0"/>
                <a:cs typeface="DejaVu Sans" charset="0"/>
              </a:rPr>
              <a:t>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754" y="1066429"/>
            <a:ext cx="8818353" cy="1835320"/>
          </a:xfrm>
          <a:prstGeom prst="rect">
            <a:avLst/>
          </a:prstGeom>
        </p:spPr>
      </p:pic>
      <p:sp>
        <p:nvSpPr>
          <p:cNvPr id="4" name="Rettangolo 3"/>
          <p:cNvSpPr/>
          <p:nvPr/>
        </p:nvSpPr>
        <p:spPr>
          <a:xfrm>
            <a:off x="4007768" y="2845863"/>
            <a:ext cx="3455626" cy="369332"/>
          </a:xfrm>
          <a:prstGeom prst="rect">
            <a:avLst/>
          </a:prstGeom>
        </p:spPr>
        <p:txBody>
          <a:bodyPr wrap="none">
            <a:spAutoFit/>
          </a:bodyPr>
          <a:lstStyle/>
          <a:p>
            <a:r>
              <a:rPr lang="it-IT" dirty="0"/>
              <a:t>https://aisam.eu/progetti/cli-dare/</a:t>
            </a:r>
          </a:p>
        </p:txBody>
      </p:sp>
      <p:sp>
        <p:nvSpPr>
          <p:cNvPr id="5" name="Rettangolo 4"/>
          <p:cNvSpPr/>
          <p:nvPr/>
        </p:nvSpPr>
        <p:spPr>
          <a:xfrm>
            <a:off x="1665753" y="3357745"/>
            <a:ext cx="8818353" cy="3323987"/>
          </a:xfrm>
          <a:prstGeom prst="rect">
            <a:avLst/>
          </a:prstGeom>
        </p:spPr>
        <p:txBody>
          <a:bodyPr wrap="square">
            <a:spAutoFit/>
          </a:bodyPr>
          <a:lstStyle/>
          <a:p>
            <a:pPr algn="just">
              <a:spcAft>
                <a:spcPts val="600"/>
              </a:spcAft>
            </a:pPr>
            <a:r>
              <a:rPr lang="it-IT" sz="2000" dirty="0">
                <a:cs typeface="Times New Roman" panose="02020603050405020304" pitchFamily="18" charset="0"/>
              </a:rPr>
              <a:t>L’obiettivo del progetto è quello di avviare un percorso di lungo termine che consenta di valorizzare l’enorme potenziale della Citizen Science per il recupero dei molti dati meteorologici raccolti in Italia nel passato, che rimangono ancora confinati solo in archivi cartacei. </a:t>
            </a:r>
          </a:p>
          <a:p>
            <a:pPr algn="just">
              <a:spcAft>
                <a:spcPts val="600"/>
              </a:spcAft>
            </a:pPr>
            <a:r>
              <a:rPr lang="it-IT" sz="2000" dirty="0">
                <a:cs typeface="Times New Roman" panose="02020603050405020304" pitchFamily="18" charset="0"/>
              </a:rPr>
              <a:t>Il progetto mira sia alla scansione degli archivi cartacei che alla successiva trascrizione delle serie delle variabili meteorologiche a partire dalle immagini digitali.</a:t>
            </a:r>
          </a:p>
          <a:p>
            <a:pPr algn="just">
              <a:spcAft>
                <a:spcPts val="600"/>
              </a:spcAft>
            </a:pPr>
            <a:r>
              <a:rPr lang="it-IT" sz="2000" dirty="0">
                <a:cs typeface="Times New Roman" panose="02020603050405020304" pitchFamily="18" charset="0"/>
              </a:rPr>
              <a:t>L’obiettivo finale è quello di rendere disponibile un archivio digitale delle antiche osservazioni meteorologiche del nostro Paese, sia come immagini degli antichi volumi, sia come dati fruibili per la ricerca scientifica.</a:t>
            </a:r>
          </a:p>
        </p:txBody>
      </p:sp>
    </p:spTree>
    <p:extLst>
      <p:ext uri="{BB962C8B-B14F-4D97-AF65-F5344CB8AC3E}">
        <p14:creationId xmlns:p14="http://schemas.microsoft.com/office/powerpoint/2010/main" val="3364186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810000" y="2828836"/>
            <a:ext cx="4572000" cy="369332"/>
          </a:xfrm>
          <a:prstGeom prst="rect">
            <a:avLst/>
          </a:prstGeom>
        </p:spPr>
        <p:txBody>
          <a:bodyPr>
            <a:spAutoFit/>
          </a:bodyPr>
          <a:lstStyle/>
          <a:p>
            <a:endParaRPr lang="en-US" b="1" dirty="0">
              <a:solidFill>
                <a:srgbClr val="84BC58"/>
              </a:solidFill>
              <a:latin typeface="var( --e-global-typography-primary-font-family )"/>
            </a:endParaRPr>
          </a:p>
        </p:txBody>
      </p:sp>
      <p:sp>
        <p:nvSpPr>
          <p:cNvPr id="4" name="CasellaDiTesto 3"/>
          <p:cNvSpPr txBox="1"/>
          <p:nvPr/>
        </p:nvSpPr>
        <p:spPr>
          <a:xfrm>
            <a:off x="1631504" y="116633"/>
            <a:ext cx="8928992" cy="4247317"/>
          </a:xfrm>
          <a:prstGeom prst="rect">
            <a:avLst/>
          </a:prstGeom>
          <a:noFill/>
        </p:spPr>
        <p:txBody>
          <a:bodyPr wrap="square" rtlCol="0">
            <a:spAutoFit/>
          </a:bodyPr>
          <a:lstStyle/>
          <a:p>
            <a:pPr algn="just"/>
            <a:r>
              <a:rPr lang="it-IT" dirty="0"/>
              <a:t>Il progetto </a:t>
            </a:r>
            <a:r>
              <a:rPr lang="it-IT" dirty="0" err="1"/>
              <a:t>Cli-DaRe</a:t>
            </a:r>
            <a:r>
              <a:rPr lang="it-IT" dirty="0"/>
              <a:t> è attivo da poco più di due anni e questa mattina vedremo le principali attraverso le quali esso si è sviluppato.</a:t>
            </a:r>
          </a:p>
          <a:p>
            <a:endParaRPr lang="it-IT" dirty="0"/>
          </a:p>
          <a:p>
            <a:r>
              <a:rPr lang="it-IT" dirty="0"/>
              <a:t>La prima iniziativa che vediamo insieme è:</a:t>
            </a:r>
          </a:p>
          <a:p>
            <a:endParaRPr lang="it-IT" dirty="0"/>
          </a:p>
          <a:p>
            <a:r>
              <a:rPr lang="en-US" b="1" dirty="0" err="1">
                <a:solidFill>
                  <a:srgbClr val="84BC58"/>
                </a:solidFill>
                <a:latin typeface="var( --e-global-typography-primary-font-family )"/>
              </a:rPr>
              <a:t>Cli-DaRe@School</a:t>
            </a:r>
            <a:r>
              <a:rPr lang="en-US" b="1" dirty="0">
                <a:solidFill>
                  <a:srgbClr val="84BC58"/>
                </a:solidFill>
                <a:latin typeface="var( --e-global-typography-primary-font-family )"/>
              </a:rPr>
              <a:t> - Students for Italian Climate Data Rescue</a:t>
            </a:r>
          </a:p>
          <a:p>
            <a:endParaRPr lang="it-IT" dirty="0"/>
          </a:p>
          <a:p>
            <a:pPr algn="just"/>
            <a:r>
              <a:rPr lang="it-IT" dirty="0"/>
              <a:t>Questa iniziativa si è avviata </a:t>
            </a:r>
            <a:r>
              <a:rPr lang="it-IT" dirty="0" err="1"/>
              <a:t>nell’a.s.</a:t>
            </a:r>
            <a:r>
              <a:rPr lang="it-IT" dirty="0"/>
              <a:t> 2022/23 e si è poi sviluppata anche </a:t>
            </a:r>
            <a:r>
              <a:rPr lang="it-IT" dirty="0" err="1"/>
              <a:t>nell’a.s.</a:t>
            </a:r>
            <a:r>
              <a:rPr lang="it-IT" dirty="0"/>
              <a:t> 2023/24, mentre nel corrente </a:t>
            </a:r>
            <a:r>
              <a:rPr lang="it-IT" dirty="0" err="1"/>
              <a:t>a.s.</a:t>
            </a:r>
            <a:r>
              <a:rPr lang="it-IT" dirty="0"/>
              <a:t> le attività con le scuole, ovvero quelle volte alla trascrizione delle serie delle variabili meteorologiche a partire dalle immagini digitali, sono in una fase di pausa perché tutte le nostre energie sono rivolte alla scansione di nuovi archivi cartacei contenenti i dati delle ex colonie italiane.</a:t>
            </a:r>
          </a:p>
          <a:p>
            <a:pPr algn="just"/>
            <a:endParaRPr lang="it-IT" dirty="0"/>
          </a:p>
          <a:p>
            <a:pPr algn="just"/>
            <a:r>
              <a:rPr lang="it-IT" b="1" dirty="0"/>
              <a:t>Gli studenti coinvolti finora sono circa 500</a:t>
            </a:r>
          </a:p>
          <a:p>
            <a:endParaRPr lang="it-IT" dirty="0"/>
          </a:p>
        </p:txBody>
      </p:sp>
    </p:spTree>
    <p:extLst>
      <p:ext uri="{BB962C8B-B14F-4D97-AF65-F5344CB8AC3E}">
        <p14:creationId xmlns:p14="http://schemas.microsoft.com/office/powerpoint/2010/main" val="1826133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24000" y="-18817"/>
            <a:ext cx="9144000" cy="584775"/>
          </a:xfrm>
          <a:prstGeom prst="rect">
            <a:avLst/>
          </a:prstGeom>
          <a:solidFill>
            <a:srgbClr val="FFFF00"/>
          </a:solidFill>
        </p:spPr>
        <p:txBody>
          <a:bodyPr wrap="square" rtlCol="0">
            <a:spAutoFit/>
          </a:bodyPr>
          <a:lstStyle/>
          <a:p>
            <a:pPr algn="ctr"/>
            <a:r>
              <a:rPr lang="it-IT" sz="3200" b="1" dirty="0"/>
              <a:t>Quali sono i dati che abbiamo digitalizzato?</a:t>
            </a:r>
          </a:p>
        </p:txBody>
      </p:sp>
      <p:pic>
        <p:nvPicPr>
          <p:cNvPr id="3" name="Immagine 2"/>
          <p:cNvPicPr>
            <a:picLocks noChangeAspect="1"/>
          </p:cNvPicPr>
          <p:nvPr/>
        </p:nvPicPr>
        <p:blipFill>
          <a:blip r:embed="rId2"/>
          <a:stretch>
            <a:fillRect/>
          </a:stretch>
        </p:blipFill>
        <p:spPr>
          <a:xfrm>
            <a:off x="6178127" y="906371"/>
            <a:ext cx="2094543" cy="2967716"/>
          </a:xfrm>
          <a:prstGeom prst="rect">
            <a:avLst/>
          </a:prstGeom>
        </p:spPr>
      </p:pic>
      <p:pic>
        <p:nvPicPr>
          <p:cNvPr id="4" name="Immagine 3"/>
          <p:cNvPicPr>
            <a:picLocks noChangeAspect="1"/>
          </p:cNvPicPr>
          <p:nvPr/>
        </p:nvPicPr>
        <p:blipFill>
          <a:blip r:embed="rId3"/>
          <a:stretch>
            <a:fillRect/>
          </a:stretch>
        </p:blipFill>
        <p:spPr>
          <a:xfrm>
            <a:off x="4030711" y="908721"/>
            <a:ext cx="1982012" cy="2965367"/>
          </a:xfrm>
          <a:prstGeom prst="rect">
            <a:avLst/>
          </a:prstGeom>
        </p:spPr>
      </p:pic>
      <p:pic>
        <p:nvPicPr>
          <p:cNvPr id="5" name="Immagine 4"/>
          <p:cNvPicPr>
            <a:picLocks noChangeAspect="1"/>
          </p:cNvPicPr>
          <p:nvPr/>
        </p:nvPicPr>
        <p:blipFill>
          <a:blip r:embed="rId4"/>
          <a:stretch>
            <a:fillRect/>
          </a:stretch>
        </p:blipFill>
        <p:spPr>
          <a:xfrm>
            <a:off x="1770452" y="908720"/>
            <a:ext cx="2094857" cy="2967716"/>
          </a:xfrm>
          <a:prstGeom prst="rect">
            <a:avLst/>
          </a:prstGeom>
        </p:spPr>
      </p:pic>
      <p:sp>
        <p:nvSpPr>
          <p:cNvPr id="6" name="CasellaDiTesto 5"/>
          <p:cNvSpPr txBox="1"/>
          <p:nvPr/>
        </p:nvSpPr>
        <p:spPr>
          <a:xfrm>
            <a:off x="1770451" y="4029834"/>
            <a:ext cx="2094857" cy="369332"/>
          </a:xfrm>
          <a:prstGeom prst="rect">
            <a:avLst/>
          </a:prstGeom>
          <a:noFill/>
        </p:spPr>
        <p:txBody>
          <a:bodyPr wrap="square" rtlCol="0">
            <a:spAutoFit/>
          </a:bodyPr>
          <a:lstStyle/>
          <a:p>
            <a:pPr algn="ctr"/>
            <a:r>
              <a:rPr lang="it-IT" dirty="0"/>
              <a:t>3 volumi</a:t>
            </a:r>
          </a:p>
        </p:txBody>
      </p:sp>
      <p:sp>
        <p:nvSpPr>
          <p:cNvPr id="7" name="CasellaDiTesto 6"/>
          <p:cNvSpPr txBox="1"/>
          <p:nvPr/>
        </p:nvSpPr>
        <p:spPr>
          <a:xfrm>
            <a:off x="6522423" y="4029834"/>
            <a:ext cx="1405948" cy="369332"/>
          </a:xfrm>
          <a:prstGeom prst="rect">
            <a:avLst/>
          </a:prstGeom>
          <a:noFill/>
        </p:spPr>
        <p:txBody>
          <a:bodyPr wrap="square" rtlCol="0">
            <a:spAutoFit/>
          </a:bodyPr>
          <a:lstStyle/>
          <a:p>
            <a:pPr algn="ctr"/>
            <a:r>
              <a:rPr lang="it-IT" dirty="0"/>
              <a:t>14 volumi</a:t>
            </a:r>
          </a:p>
        </p:txBody>
      </p:sp>
      <p:sp>
        <p:nvSpPr>
          <p:cNvPr id="8" name="CasellaDiTesto 7"/>
          <p:cNvSpPr txBox="1"/>
          <p:nvPr/>
        </p:nvSpPr>
        <p:spPr>
          <a:xfrm>
            <a:off x="3581557" y="4029834"/>
            <a:ext cx="2880320" cy="369332"/>
          </a:xfrm>
          <a:prstGeom prst="rect">
            <a:avLst/>
          </a:prstGeom>
          <a:noFill/>
        </p:spPr>
        <p:txBody>
          <a:bodyPr wrap="square" rtlCol="0">
            <a:spAutoFit/>
          </a:bodyPr>
          <a:lstStyle/>
          <a:p>
            <a:pPr algn="ctr"/>
            <a:r>
              <a:rPr lang="it-IT" dirty="0"/>
              <a:t>3 volumi</a:t>
            </a:r>
          </a:p>
        </p:txBody>
      </p:sp>
      <p:pic>
        <p:nvPicPr>
          <p:cNvPr id="9" name="Immagine 8"/>
          <p:cNvPicPr>
            <a:picLocks noChangeAspect="1"/>
          </p:cNvPicPr>
          <p:nvPr/>
        </p:nvPicPr>
        <p:blipFill>
          <a:blip r:embed="rId5"/>
          <a:stretch>
            <a:fillRect/>
          </a:stretch>
        </p:blipFill>
        <p:spPr>
          <a:xfrm>
            <a:off x="8438072" y="906371"/>
            <a:ext cx="2014274" cy="2968848"/>
          </a:xfrm>
          <a:prstGeom prst="rect">
            <a:avLst/>
          </a:prstGeom>
        </p:spPr>
      </p:pic>
      <p:sp>
        <p:nvSpPr>
          <p:cNvPr id="10" name="CasellaDiTesto 9"/>
          <p:cNvSpPr txBox="1"/>
          <p:nvPr/>
        </p:nvSpPr>
        <p:spPr>
          <a:xfrm>
            <a:off x="8467020" y="4029834"/>
            <a:ext cx="1987554" cy="369332"/>
          </a:xfrm>
          <a:prstGeom prst="rect">
            <a:avLst/>
          </a:prstGeom>
          <a:noFill/>
        </p:spPr>
        <p:txBody>
          <a:bodyPr wrap="square" rtlCol="0">
            <a:spAutoFit/>
          </a:bodyPr>
          <a:lstStyle/>
          <a:p>
            <a:pPr algn="ctr"/>
            <a:r>
              <a:rPr lang="it-IT" dirty="0"/>
              <a:t>3 volumi</a:t>
            </a:r>
          </a:p>
        </p:txBody>
      </p:sp>
      <p:sp>
        <p:nvSpPr>
          <p:cNvPr id="11" name="CasellaDiTesto 10"/>
          <p:cNvSpPr txBox="1"/>
          <p:nvPr/>
        </p:nvSpPr>
        <p:spPr>
          <a:xfrm>
            <a:off x="1770450" y="5085184"/>
            <a:ext cx="8681897" cy="369332"/>
          </a:xfrm>
          <a:prstGeom prst="rect">
            <a:avLst/>
          </a:prstGeom>
          <a:solidFill>
            <a:schemeClr val="bg1"/>
          </a:solidFill>
        </p:spPr>
        <p:txBody>
          <a:bodyPr wrap="square" rtlCol="0">
            <a:spAutoFit/>
          </a:bodyPr>
          <a:lstStyle/>
          <a:p>
            <a:pPr algn="ctr"/>
            <a:r>
              <a:rPr lang="it-IT" dirty="0"/>
              <a:t>Registri dell’Osservatorio </a:t>
            </a:r>
            <a:r>
              <a:rPr lang="it-IT" dirty="0" err="1"/>
              <a:t>dell’Osservatorio</a:t>
            </a:r>
            <a:r>
              <a:rPr lang="it-IT" dirty="0"/>
              <a:t> Meteo di Mantova </a:t>
            </a:r>
          </a:p>
        </p:txBody>
      </p:sp>
    </p:spTree>
    <p:extLst>
      <p:ext uri="{BB962C8B-B14F-4D97-AF65-F5344CB8AC3E}">
        <p14:creationId xmlns:p14="http://schemas.microsoft.com/office/powerpoint/2010/main" val="2921379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120" y="152395"/>
            <a:ext cx="3391452" cy="847863"/>
          </a:xfrm>
          <a:prstGeom prst="rect">
            <a:avLst/>
          </a:prstGeom>
          <a:ln w="15875">
            <a:solidFill>
              <a:schemeClr val="accent1"/>
            </a:solidFill>
          </a:ln>
        </p:spPr>
      </p:pic>
      <p:pic>
        <p:nvPicPr>
          <p:cNvPr id="3" name="Immagine 2"/>
          <p:cNvPicPr>
            <a:picLocks noChangeAspect="1"/>
          </p:cNvPicPr>
          <p:nvPr/>
        </p:nvPicPr>
        <p:blipFill>
          <a:blip r:embed="rId3"/>
          <a:stretch>
            <a:fillRect/>
          </a:stretch>
        </p:blipFill>
        <p:spPr>
          <a:xfrm>
            <a:off x="1611213" y="332657"/>
            <a:ext cx="2979113" cy="3996977"/>
          </a:xfrm>
          <a:prstGeom prst="rect">
            <a:avLst/>
          </a:prstGeom>
        </p:spPr>
      </p:pic>
      <p:pic>
        <p:nvPicPr>
          <p:cNvPr id="10" name="Immagine 9"/>
          <p:cNvPicPr>
            <a:picLocks noChangeAspect="1"/>
          </p:cNvPicPr>
          <p:nvPr/>
        </p:nvPicPr>
        <p:blipFill>
          <a:blip r:embed="rId4"/>
          <a:stretch>
            <a:fillRect/>
          </a:stretch>
        </p:blipFill>
        <p:spPr>
          <a:xfrm>
            <a:off x="3431705" y="1900360"/>
            <a:ext cx="2950455" cy="3920058"/>
          </a:xfrm>
          <a:prstGeom prst="rect">
            <a:avLst/>
          </a:prstGeom>
        </p:spPr>
      </p:pic>
      <p:sp>
        <p:nvSpPr>
          <p:cNvPr id="12" name="CasellaDiTesto 11"/>
          <p:cNvSpPr txBox="1"/>
          <p:nvPr/>
        </p:nvSpPr>
        <p:spPr>
          <a:xfrm>
            <a:off x="4518198" y="746657"/>
            <a:ext cx="2736304" cy="707886"/>
          </a:xfrm>
          <a:prstGeom prst="rect">
            <a:avLst/>
          </a:prstGeom>
          <a:noFill/>
        </p:spPr>
        <p:txBody>
          <a:bodyPr wrap="square" rtlCol="0">
            <a:spAutoFit/>
          </a:bodyPr>
          <a:lstStyle/>
          <a:p>
            <a:pPr algn="ctr"/>
            <a:r>
              <a:rPr lang="it-IT" sz="2000" b="1" dirty="0"/>
              <a:t>Come abbiamo organizzato i lavori?</a:t>
            </a:r>
          </a:p>
        </p:txBody>
      </p:sp>
      <p:pic>
        <p:nvPicPr>
          <p:cNvPr id="14" name="Immagine 13"/>
          <p:cNvPicPr>
            <a:picLocks noChangeAspect="1"/>
          </p:cNvPicPr>
          <p:nvPr/>
        </p:nvPicPr>
        <p:blipFill>
          <a:blip r:embed="rId5"/>
          <a:stretch>
            <a:fillRect/>
          </a:stretch>
        </p:blipFill>
        <p:spPr>
          <a:xfrm>
            <a:off x="4977173" y="3504827"/>
            <a:ext cx="4397895" cy="3202370"/>
          </a:xfrm>
          <a:prstGeom prst="rect">
            <a:avLst/>
          </a:prstGeom>
        </p:spPr>
      </p:pic>
      <p:pic>
        <p:nvPicPr>
          <p:cNvPr id="15" name="Immagine 14"/>
          <p:cNvPicPr>
            <a:picLocks noChangeAspect="1"/>
          </p:cNvPicPr>
          <p:nvPr/>
        </p:nvPicPr>
        <p:blipFill>
          <a:blip r:embed="rId6"/>
          <a:stretch>
            <a:fillRect/>
          </a:stretch>
        </p:blipFill>
        <p:spPr>
          <a:xfrm>
            <a:off x="7431556" y="1700808"/>
            <a:ext cx="2778113" cy="3976912"/>
          </a:xfrm>
          <a:prstGeom prst="rect">
            <a:avLst/>
          </a:prstGeom>
        </p:spPr>
      </p:pic>
    </p:spTree>
    <p:extLst>
      <p:ext uri="{BB962C8B-B14F-4D97-AF65-F5344CB8AC3E}">
        <p14:creationId xmlns:p14="http://schemas.microsoft.com/office/powerpoint/2010/main" val="597016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888089" y="5661248"/>
            <a:ext cx="2253707" cy="553998"/>
          </a:xfrm>
          <a:prstGeom prst="rect">
            <a:avLst/>
          </a:prstGeom>
          <a:noFill/>
        </p:spPr>
        <p:txBody>
          <a:bodyPr wrap="square" rtlCol="0">
            <a:spAutoFit/>
          </a:bodyPr>
          <a:lstStyle/>
          <a:p>
            <a:pPr algn="ctr"/>
            <a:r>
              <a:rPr lang="it-IT" sz="1500" dirty="0"/>
              <a:t>Circa 10-12 ore di lavoro di Data Rescue</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00660" y="-1036498"/>
            <a:ext cx="6264697" cy="8858990"/>
          </a:xfrm>
          <a:prstGeom prst="rect">
            <a:avLst/>
          </a:prstGeom>
        </p:spPr>
      </p:pic>
      <p:sp>
        <p:nvSpPr>
          <p:cNvPr id="7" name="CasellaDiTesto 6"/>
          <p:cNvSpPr txBox="1"/>
          <p:nvPr/>
        </p:nvSpPr>
        <p:spPr>
          <a:xfrm>
            <a:off x="1847528" y="548680"/>
            <a:ext cx="5544616" cy="36933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380961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645876D-A6BA-7362-84E6-233C802540C5}"/>
              </a:ext>
            </a:extLst>
          </p:cNvPr>
          <p:cNvSpPr>
            <a:spLocks noGrp="1"/>
          </p:cNvSpPr>
          <p:nvPr>
            <p:ph type="sldNum" sz="quarter" idx="12"/>
          </p:nvPr>
        </p:nvSpPr>
        <p:spPr/>
        <p:txBody>
          <a:bodyPr/>
          <a:lstStyle/>
          <a:p>
            <a:fld id="{24AF6DAB-699C-41B4-BBEB-D67F0EE1B3C6}" type="slidenum">
              <a:rPr lang="it-IT" altLang="it-IT"/>
              <a:pPr/>
              <a:t>7</a:t>
            </a:fld>
            <a:endParaRPr lang="it-IT" altLang="it-IT"/>
          </a:p>
        </p:txBody>
      </p:sp>
      <p:pic>
        <p:nvPicPr>
          <p:cNvPr id="37894" name="Picture 6">
            <a:extLst>
              <a:ext uri="{FF2B5EF4-FFF2-40B4-BE49-F238E27FC236}">
                <a16:creationId xmlns:a16="http://schemas.microsoft.com/office/drawing/2014/main" id="{CB83CB95-5AA7-0073-8613-78F788C33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3636"/>
          <a:stretch>
            <a:fillRect/>
          </a:stretch>
        </p:blipFill>
        <p:spPr bwMode="auto">
          <a:xfrm>
            <a:off x="4362451" y="609601"/>
            <a:ext cx="6105525" cy="1508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7">
            <a:extLst>
              <a:ext uri="{FF2B5EF4-FFF2-40B4-BE49-F238E27FC236}">
                <a16:creationId xmlns:a16="http://schemas.microsoft.com/office/drawing/2014/main" id="{C23313D1-F9A9-5F0C-BAFD-6A49E63EA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545" b="49091"/>
          <a:stretch>
            <a:fillRect/>
          </a:stretch>
        </p:blipFill>
        <p:spPr bwMode="auto">
          <a:xfrm>
            <a:off x="4362451" y="2051051"/>
            <a:ext cx="6105525" cy="154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6" name="Picture 8">
            <a:extLst>
              <a:ext uri="{FF2B5EF4-FFF2-40B4-BE49-F238E27FC236}">
                <a16:creationId xmlns:a16="http://schemas.microsoft.com/office/drawing/2014/main" id="{884CE699-0E97-1343-AF05-35D9EA206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999" b="25092"/>
          <a:stretch>
            <a:fillRect/>
          </a:stretch>
        </p:blipFill>
        <p:spPr bwMode="auto">
          <a:xfrm>
            <a:off x="4362451" y="3598863"/>
            <a:ext cx="6105525" cy="140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7" name="Picture 9">
            <a:extLst>
              <a:ext uri="{FF2B5EF4-FFF2-40B4-BE49-F238E27FC236}">
                <a16:creationId xmlns:a16="http://schemas.microsoft.com/office/drawing/2014/main" id="{AE456124-125E-676B-09CD-DC3D9BE8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909"/>
          <a:stretch>
            <a:fillRect/>
          </a:stretch>
        </p:blipFill>
        <p:spPr bwMode="auto">
          <a:xfrm>
            <a:off x="4362451" y="5005388"/>
            <a:ext cx="6105525" cy="132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8" name="Text Box 10">
            <a:extLst>
              <a:ext uri="{FF2B5EF4-FFF2-40B4-BE49-F238E27FC236}">
                <a16:creationId xmlns:a16="http://schemas.microsoft.com/office/drawing/2014/main" id="{055DB454-0930-7149-F662-F3C36F2F0918}"/>
              </a:ext>
            </a:extLst>
          </p:cNvPr>
          <p:cNvSpPr txBox="1">
            <a:spLocks noChangeArrowheads="1"/>
          </p:cNvSpPr>
          <p:nvPr/>
        </p:nvSpPr>
        <p:spPr bwMode="auto">
          <a:xfrm>
            <a:off x="1308100" y="685800"/>
            <a:ext cx="44577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52" tIns="43726" rIns="87452" bIns="43726">
            <a:spAutoFit/>
          </a:bodyPr>
          <a:lstStyle>
            <a:lvl1pPr defTabSz="874713">
              <a:defRPr sz="2400">
                <a:solidFill>
                  <a:schemeClr val="tx1"/>
                </a:solidFill>
                <a:latin typeface="Times New Roman" panose="02020603050405020304" pitchFamily="18" charset="0"/>
              </a:defRPr>
            </a:lvl1pPr>
            <a:lvl2pPr marL="436563" defTabSz="874713">
              <a:defRPr sz="2400">
                <a:solidFill>
                  <a:schemeClr val="tx1"/>
                </a:solidFill>
                <a:latin typeface="Times New Roman" panose="02020603050405020304" pitchFamily="18" charset="0"/>
              </a:defRPr>
            </a:lvl2pPr>
            <a:lvl3pPr marL="874713" defTabSz="874713">
              <a:defRPr sz="2400">
                <a:solidFill>
                  <a:schemeClr val="tx1"/>
                </a:solidFill>
                <a:latin typeface="Times New Roman" panose="02020603050405020304" pitchFamily="18" charset="0"/>
              </a:defRPr>
            </a:lvl3pPr>
            <a:lvl4pPr marL="1311275" defTabSz="874713">
              <a:defRPr sz="2400">
                <a:solidFill>
                  <a:schemeClr val="tx1"/>
                </a:solidFill>
                <a:latin typeface="Times New Roman" panose="02020603050405020304" pitchFamily="18" charset="0"/>
              </a:defRPr>
            </a:lvl4pPr>
            <a:lvl5pPr marL="1749425" defTabSz="874713">
              <a:defRPr sz="2400">
                <a:solidFill>
                  <a:schemeClr val="tx1"/>
                </a:solidFill>
                <a:latin typeface="Times New Roman" panose="02020603050405020304" pitchFamily="18" charset="0"/>
              </a:defRPr>
            </a:lvl5pPr>
            <a:lvl6pPr marL="2206625" defTabSz="874713" fontAlgn="base">
              <a:spcBef>
                <a:spcPct val="0"/>
              </a:spcBef>
              <a:spcAft>
                <a:spcPct val="0"/>
              </a:spcAft>
              <a:defRPr sz="2400">
                <a:solidFill>
                  <a:schemeClr val="tx1"/>
                </a:solidFill>
                <a:latin typeface="Times New Roman" panose="02020603050405020304" pitchFamily="18" charset="0"/>
              </a:defRPr>
            </a:lvl6pPr>
            <a:lvl7pPr marL="2663825" defTabSz="874713" fontAlgn="base">
              <a:spcBef>
                <a:spcPct val="0"/>
              </a:spcBef>
              <a:spcAft>
                <a:spcPct val="0"/>
              </a:spcAft>
              <a:defRPr sz="2400">
                <a:solidFill>
                  <a:schemeClr val="tx1"/>
                </a:solidFill>
                <a:latin typeface="Times New Roman" panose="02020603050405020304" pitchFamily="18" charset="0"/>
              </a:defRPr>
            </a:lvl7pPr>
            <a:lvl8pPr marL="3121025" defTabSz="874713" fontAlgn="base">
              <a:spcBef>
                <a:spcPct val="0"/>
              </a:spcBef>
              <a:spcAft>
                <a:spcPct val="0"/>
              </a:spcAft>
              <a:defRPr sz="2400">
                <a:solidFill>
                  <a:schemeClr val="tx1"/>
                </a:solidFill>
                <a:latin typeface="Times New Roman" panose="02020603050405020304" pitchFamily="18" charset="0"/>
              </a:defRPr>
            </a:lvl8pPr>
            <a:lvl9pPr marL="3578225" defTabSz="874713"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it-IT" altLang="it-IT" sz="1600" b="1">
                <a:solidFill>
                  <a:schemeClr val="bg1"/>
                </a:solidFill>
                <a:latin typeface="Verdana" panose="020B0604030504040204" pitchFamily="34" charset="0"/>
              </a:rPr>
              <a:t>Scale verticali e loro interconnessioni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wipe(up)">
                                      <p:cBhvr>
                                        <p:cTn id="7" dur="5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wipe(up)">
                                      <p:cBhvr>
                                        <p:cTn id="12" dur="500"/>
                                        <p:tgtEl>
                                          <p:spTgt spid="378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7896"/>
                                        </p:tgtEl>
                                        <p:attrNameLst>
                                          <p:attrName>style.visibility</p:attrName>
                                        </p:attrNameLst>
                                      </p:cBhvr>
                                      <p:to>
                                        <p:strVal val="visible"/>
                                      </p:to>
                                    </p:set>
                                    <p:animEffect transition="in" filter="wipe(up)">
                                      <p:cBhvr>
                                        <p:cTn id="17" dur="500"/>
                                        <p:tgtEl>
                                          <p:spTgt spid="378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7897"/>
                                        </p:tgtEl>
                                        <p:attrNameLst>
                                          <p:attrName>style.visibility</p:attrName>
                                        </p:attrNameLst>
                                      </p:cBhvr>
                                      <p:to>
                                        <p:strVal val="visible"/>
                                      </p:to>
                                    </p:set>
                                    <p:animEffect transition="in" filter="wipe(up)">
                                      <p:cBhvr>
                                        <p:cTn id="22"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11244" y="116633"/>
            <a:ext cx="8928992" cy="2292935"/>
          </a:xfrm>
          <a:prstGeom prst="rect">
            <a:avLst/>
          </a:prstGeom>
          <a:noFill/>
        </p:spPr>
        <p:txBody>
          <a:bodyPr wrap="square" rtlCol="0">
            <a:spAutoFit/>
          </a:bodyPr>
          <a:lstStyle/>
          <a:p>
            <a:pPr algn="just">
              <a:spcAft>
                <a:spcPts val="600"/>
              </a:spcAft>
            </a:pPr>
            <a:r>
              <a:rPr lang="it-IT" sz="2200" dirty="0"/>
              <a:t>Due moduli dedicati all’approfondimento di aspetti chiave del data rescue:</a:t>
            </a:r>
          </a:p>
          <a:p>
            <a:pPr marL="342900" indent="-342900" algn="just">
              <a:spcAft>
                <a:spcPts val="600"/>
              </a:spcAft>
              <a:buFont typeface="Arial" panose="020B0604020202020204" pitchFamily="34" charset="0"/>
              <a:buChar char="•"/>
            </a:pPr>
            <a:r>
              <a:rPr lang="it-IT" sz="2000" dirty="0"/>
              <a:t>l’esigenza di definire accuratamente la posizione delle vecchie osservazioni</a:t>
            </a:r>
          </a:p>
          <a:p>
            <a:pPr marL="342900" indent="-342900" algn="just">
              <a:spcAft>
                <a:spcPts val="600"/>
              </a:spcAft>
              <a:buFont typeface="Arial" panose="020B0604020202020204" pitchFamily="34" charset="0"/>
              <a:buChar char="•"/>
            </a:pPr>
            <a:r>
              <a:rPr lang="it-IT" sz="2000" dirty="0"/>
              <a:t>l’esigenza di verificare l’omogeneità delle serie digitate</a:t>
            </a:r>
          </a:p>
          <a:p>
            <a:endParaRPr lang="it-IT" sz="2200" dirty="0"/>
          </a:p>
          <a:p>
            <a:pPr algn="just"/>
            <a:r>
              <a:rPr lang="it-IT" sz="2200" dirty="0"/>
              <a:t>Moduli specifici, offerti a richiesta, su altri temi come, per esempio, l’analisi delle serie temporali</a:t>
            </a:r>
          </a:p>
        </p:txBody>
      </p:sp>
      <p:pic>
        <p:nvPicPr>
          <p:cNvPr id="5" name="Immagine 4"/>
          <p:cNvPicPr>
            <a:picLocks noChangeAspect="1"/>
          </p:cNvPicPr>
          <p:nvPr/>
        </p:nvPicPr>
        <p:blipFill>
          <a:blip r:embed="rId2"/>
          <a:stretch>
            <a:fillRect/>
          </a:stretch>
        </p:blipFill>
        <p:spPr>
          <a:xfrm>
            <a:off x="2063553" y="2527255"/>
            <a:ext cx="3876467" cy="2349448"/>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t="7476" b="69365"/>
          <a:stretch/>
        </p:blipFill>
        <p:spPr>
          <a:xfrm>
            <a:off x="2289754" y="5097894"/>
            <a:ext cx="7771973" cy="1407607"/>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t="33772" r="50323" b="36047"/>
          <a:stretch/>
        </p:blipFill>
        <p:spPr>
          <a:xfrm>
            <a:off x="6312024" y="2742091"/>
            <a:ext cx="4162538" cy="2023278"/>
          </a:xfrm>
          <a:prstGeom prst="rect">
            <a:avLst/>
          </a:prstGeom>
        </p:spPr>
      </p:pic>
      <p:grpSp>
        <p:nvGrpSpPr>
          <p:cNvPr id="8" name="Gruppo 7"/>
          <p:cNvGrpSpPr/>
          <p:nvPr/>
        </p:nvGrpSpPr>
        <p:grpSpPr>
          <a:xfrm>
            <a:off x="7104112" y="5152791"/>
            <a:ext cx="2806898" cy="252670"/>
            <a:chOff x="7876174" y="4739928"/>
            <a:chExt cx="2806898" cy="252670"/>
          </a:xfrm>
        </p:grpSpPr>
        <p:pic>
          <p:nvPicPr>
            <p:cNvPr id="9" name="Immagine 8"/>
            <p:cNvPicPr>
              <a:picLocks noChangeAspect="1"/>
            </p:cNvPicPr>
            <p:nvPr/>
          </p:nvPicPr>
          <p:blipFill rotWithShape="1">
            <a:blip r:embed="rId5" cstate="print">
              <a:extLst>
                <a:ext uri="{28A0092B-C50C-407E-A947-70E740481C1C}">
                  <a14:useLocalDpi xmlns:a14="http://schemas.microsoft.com/office/drawing/2010/main" val="0"/>
                </a:ext>
              </a:extLst>
            </a:blip>
            <a:srcRect l="44808" t="2900" r="51611" b="96134"/>
            <a:stretch/>
          </p:blipFill>
          <p:spPr>
            <a:xfrm>
              <a:off x="7876174" y="4786757"/>
              <a:ext cx="766354" cy="165463"/>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55162" t="3028" r="42359" b="96109"/>
            <a:stretch/>
          </p:blipFill>
          <p:spPr>
            <a:xfrm>
              <a:off x="9492519" y="4804175"/>
              <a:ext cx="531224" cy="148045"/>
            </a:xfrm>
            <a:prstGeom prst="rect">
              <a:avLst/>
            </a:prstGeom>
          </p:spPr>
        </p:pic>
        <p:sp>
          <p:nvSpPr>
            <p:cNvPr id="11" name="CasellaDiTesto 10"/>
            <p:cNvSpPr txBox="1"/>
            <p:nvPr/>
          </p:nvSpPr>
          <p:spPr>
            <a:xfrm>
              <a:off x="8458262" y="4746377"/>
              <a:ext cx="1034257" cy="246221"/>
            </a:xfrm>
            <a:prstGeom prst="rect">
              <a:avLst/>
            </a:prstGeom>
            <a:noFill/>
          </p:spPr>
          <p:txBody>
            <a:bodyPr wrap="none" rtlCol="0">
              <a:spAutoFit/>
            </a:bodyPr>
            <a:lstStyle/>
            <a:p>
              <a:r>
                <a:rPr lang="it-IT" sz="1000" dirty="0">
                  <a:latin typeface="Times New Roman" panose="02020603050405020304" pitchFamily="18" charset="0"/>
                  <a:cs typeface="Times New Roman" panose="02020603050405020304" pitchFamily="18" charset="0"/>
                </a:rPr>
                <a:t>Reference </a:t>
              </a:r>
              <a:r>
                <a:rPr lang="it-IT" sz="1000" dirty="0" err="1">
                  <a:latin typeface="Times New Roman" panose="02020603050405020304" pitchFamily="18" charset="0"/>
                  <a:cs typeface="Times New Roman" panose="02020603050405020304" pitchFamily="18" charset="0"/>
                </a:rPr>
                <a:t>series</a:t>
              </a:r>
              <a:endParaRPr lang="it-IT" sz="10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9951782" y="4739928"/>
              <a:ext cx="731290" cy="246221"/>
            </a:xfrm>
            <a:prstGeom prst="rect">
              <a:avLst/>
            </a:prstGeom>
            <a:noFill/>
          </p:spPr>
          <p:txBody>
            <a:bodyPr wrap="none" rtlCol="0">
              <a:spAutoFit/>
            </a:bodyPr>
            <a:lstStyle/>
            <a:p>
              <a:r>
                <a:rPr lang="it-IT" sz="1000" dirty="0">
                  <a:latin typeface="Times New Roman" panose="02020603050405020304" pitchFamily="18" charset="0"/>
                  <a:cs typeface="Times New Roman" panose="02020603050405020304" pitchFamily="18" charset="0"/>
                </a:rPr>
                <a:t>Test </a:t>
              </a:r>
              <a:r>
                <a:rPr lang="it-IT" sz="1000" dirty="0" err="1">
                  <a:latin typeface="Times New Roman" panose="02020603050405020304" pitchFamily="18" charset="0"/>
                  <a:cs typeface="Times New Roman" panose="02020603050405020304" pitchFamily="18" charset="0"/>
                </a:rPr>
                <a:t>series</a:t>
              </a:r>
              <a:endParaRPr lang="it-IT" sz="1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68358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711244" y="116633"/>
            <a:ext cx="8928992" cy="430887"/>
          </a:xfrm>
          <a:prstGeom prst="rect">
            <a:avLst/>
          </a:prstGeom>
          <a:noFill/>
        </p:spPr>
        <p:txBody>
          <a:bodyPr wrap="square" rtlCol="0">
            <a:spAutoFit/>
          </a:bodyPr>
          <a:lstStyle/>
          <a:p>
            <a:pPr algn="just">
              <a:spcAft>
                <a:spcPts val="600"/>
              </a:spcAft>
            </a:pPr>
            <a:r>
              <a:rPr lang="it-IT" sz="2200" dirty="0"/>
              <a:t>Un ciclo di sette seminari</a:t>
            </a:r>
          </a:p>
        </p:txBody>
      </p:sp>
      <p:pic>
        <p:nvPicPr>
          <p:cNvPr id="8" name="Immagine 7"/>
          <p:cNvPicPr/>
          <p:nvPr/>
        </p:nvPicPr>
        <p:blipFill rotWithShape="1">
          <a:blip r:embed="rId2"/>
          <a:srcRect l="3467" t="35596" r="69218" b="37187"/>
          <a:stretch/>
        </p:blipFill>
        <p:spPr bwMode="auto">
          <a:xfrm>
            <a:off x="2489196" y="1196752"/>
            <a:ext cx="7373088"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1966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24000" y="1"/>
            <a:ext cx="9144000" cy="584775"/>
          </a:xfrm>
          <a:prstGeom prst="rect">
            <a:avLst/>
          </a:prstGeom>
          <a:noFill/>
        </p:spPr>
        <p:txBody>
          <a:bodyPr wrap="square" rtlCol="0">
            <a:spAutoFit/>
          </a:bodyPr>
          <a:lstStyle/>
          <a:p>
            <a:pPr algn="ctr"/>
            <a:r>
              <a:rPr lang="it-IT" sz="3200" b="1" dirty="0"/>
              <a:t>… qualche feedback …</a:t>
            </a:r>
          </a:p>
        </p:txBody>
      </p:sp>
      <p:sp>
        <p:nvSpPr>
          <p:cNvPr id="5" name="CasellaDiTesto 4"/>
          <p:cNvSpPr txBox="1"/>
          <p:nvPr/>
        </p:nvSpPr>
        <p:spPr>
          <a:xfrm>
            <a:off x="1775520" y="877599"/>
            <a:ext cx="4680520" cy="369332"/>
          </a:xfrm>
          <a:prstGeom prst="rect">
            <a:avLst/>
          </a:prstGeom>
          <a:noFill/>
        </p:spPr>
        <p:txBody>
          <a:bodyPr wrap="square" rtlCol="0">
            <a:spAutoFit/>
          </a:bodyPr>
          <a:lstStyle/>
          <a:p>
            <a:pPr algn="ctr"/>
            <a:r>
              <a:rPr lang="it-IT" b="1" dirty="0"/>
              <a:t>…  dalla comunità scientifica …</a:t>
            </a:r>
          </a:p>
        </p:txBody>
      </p:sp>
      <p:pic>
        <p:nvPicPr>
          <p:cNvPr id="6" name="Immagine 5"/>
          <p:cNvPicPr>
            <a:picLocks noChangeAspect="1"/>
          </p:cNvPicPr>
          <p:nvPr/>
        </p:nvPicPr>
        <p:blipFill>
          <a:blip r:embed="rId2"/>
          <a:stretch>
            <a:fillRect/>
          </a:stretch>
        </p:blipFill>
        <p:spPr>
          <a:xfrm>
            <a:off x="1775520" y="1572685"/>
            <a:ext cx="8626358" cy="2054942"/>
          </a:xfrm>
          <a:prstGeom prst="rect">
            <a:avLst/>
          </a:prstGeom>
        </p:spPr>
      </p:pic>
      <p:sp>
        <p:nvSpPr>
          <p:cNvPr id="7" name="Rettangolo 6"/>
          <p:cNvSpPr/>
          <p:nvPr/>
        </p:nvSpPr>
        <p:spPr>
          <a:xfrm>
            <a:off x="1775520" y="3861049"/>
            <a:ext cx="8626358" cy="1766189"/>
          </a:xfrm>
          <a:prstGeom prst="rect">
            <a:avLst/>
          </a:prstGeom>
          <a:solidFill>
            <a:schemeClr val="bg1"/>
          </a:solidFill>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Reviewer #1 … this is indeed a very interesting paper and a very important topic …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Reviewer #2 … this manuscript describes a highly promising initiative that not only focuses on recovering climate data from archives but also actively engages students in climate science ...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Reviewer #3: … this was absolutely wonderful work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9427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658" y="836713"/>
            <a:ext cx="8496944" cy="4248113"/>
          </a:xfrm>
          <a:prstGeom prst="rect">
            <a:avLst/>
          </a:prstGeom>
        </p:spPr>
      </p:pic>
      <p:sp>
        <p:nvSpPr>
          <p:cNvPr id="5" name="CasellaDiTesto 4"/>
          <p:cNvSpPr txBox="1"/>
          <p:nvPr/>
        </p:nvSpPr>
        <p:spPr>
          <a:xfrm>
            <a:off x="1769658" y="188640"/>
            <a:ext cx="4680520" cy="369332"/>
          </a:xfrm>
          <a:prstGeom prst="rect">
            <a:avLst/>
          </a:prstGeom>
          <a:noFill/>
        </p:spPr>
        <p:txBody>
          <a:bodyPr wrap="square" rtlCol="0">
            <a:spAutoFit/>
          </a:bodyPr>
          <a:lstStyle/>
          <a:p>
            <a:pPr algn="ctr"/>
            <a:r>
              <a:rPr lang="it-IT" b="1" dirty="0"/>
              <a:t>…  dagli studenti…</a:t>
            </a:r>
          </a:p>
        </p:txBody>
      </p:sp>
      <p:sp>
        <p:nvSpPr>
          <p:cNvPr id="6" name="CasellaDiTesto 5"/>
          <p:cNvSpPr txBox="1"/>
          <p:nvPr/>
        </p:nvSpPr>
        <p:spPr>
          <a:xfrm>
            <a:off x="1769658" y="5517232"/>
            <a:ext cx="4680520" cy="369332"/>
          </a:xfrm>
          <a:prstGeom prst="rect">
            <a:avLst/>
          </a:prstGeom>
          <a:noFill/>
        </p:spPr>
        <p:txBody>
          <a:bodyPr wrap="square" rtlCol="0">
            <a:spAutoFit/>
          </a:bodyPr>
          <a:lstStyle/>
          <a:p>
            <a:pPr algn="ctr"/>
            <a:r>
              <a:rPr lang="it-IT" b="1" dirty="0"/>
              <a:t>…  dagli insegnanti …</a:t>
            </a:r>
          </a:p>
        </p:txBody>
      </p:sp>
    </p:spTree>
    <p:extLst>
      <p:ext uri="{BB962C8B-B14F-4D97-AF65-F5344CB8AC3E}">
        <p14:creationId xmlns:p14="http://schemas.microsoft.com/office/powerpoint/2010/main" val="3525951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C0B4FB-623F-FA25-F6ED-DD2551A64BC2}"/>
              </a:ext>
            </a:extLst>
          </p:cNvPr>
          <p:cNvSpPr txBox="1"/>
          <p:nvPr/>
        </p:nvSpPr>
        <p:spPr>
          <a:xfrm>
            <a:off x="7846828" y="1329755"/>
            <a:ext cx="3932568" cy="3970318"/>
          </a:xfrm>
          <a:prstGeom prst="rect">
            <a:avLst/>
          </a:prstGeom>
          <a:noFill/>
        </p:spPr>
        <p:txBody>
          <a:bodyPr wrap="square" rtlCol="0">
            <a:spAutoFit/>
          </a:bodyPr>
          <a:lstStyle/>
          <a:p>
            <a:pPr algn="r"/>
            <a:r>
              <a:rPr lang="en-US" sz="3600" b="1" dirty="0" err="1">
                <a:solidFill>
                  <a:srgbClr val="FF0000"/>
                </a:solidFill>
              </a:rPr>
              <a:t>Grazie</a:t>
            </a:r>
            <a:r>
              <a:rPr lang="en-US" sz="3600" b="1" dirty="0">
                <a:solidFill>
                  <a:srgbClr val="FF0000"/>
                </a:solidFill>
              </a:rPr>
              <a:t> </a:t>
            </a:r>
          </a:p>
          <a:p>
            <a:pPr algn="r"/>
            <a:r>
              <a:rPr lang="en-US" sz="3600" b="1" dirty="0">
                <a:solidFill>
                  <a:srgbClr val="FF0000"/>
                </a:solidFill>
              </a:rPr>
              <a:t>per la </a:t>
            </a:r>
            <a:r>
              <a:rPr lang="en-US" sz="3600" b="1" dirty="0" err="1">
                <a:solidFill>
                  <a:srgbClr val="FF0000"/>
                </a:solidFill>
              </a:rPr>
              <a:t>vostra</a:t>
            </a:r>
            <a:r>
              <a:rPr lang="en-US" sz="3600" b="1" dirty="0">
                <a:solidFill>
                  <a:srgbClr val="FF0000"/>
                </a:solidFill>
              </a:rPr>
              <a:t> </a:t>
            </a:r>
            <a:r>
              <a:rPr lang="en-US" sz="3600" b="1" dirty="0" err="1">
                <a:solidFill>
                  <a:srgbClr val="FF0000"/>
                </a:solidFill>
              </a:rPr>
              <a:t>attenzione</a:t>
            </a:r>
            <a:r>
              <a:rPr lang="en-US" sz="3600" b="1" dirty="0">
                <a:solidFill>
                  <a:srgbClr val="FF0000"/>
                </a:solidFill>
              </a:rPr>
              <a:t>!</a:t>
            </a:r>
          </a:p>
          <a:p>
            <a:pPr algn="r"/>
            <a:endParaRPr lang="en-US" sz="3600" dirty="0">
              <a:solidFill>
                <a:srgbClr val="FF0000"/>
              </a:solidFill>
            </a:endParaRPr>
          </a:p>
          <a:p>
            <a:pPr algn="r"/>
            <a:endParaRPr lang="en-US" sz="3600" dirty="0">
              <a:solidFill>
                <a:srgbClr val="FF0000"/>
              </a:solidFill>
            </a:endParaRPr>
          </a:p>
          <a:p>
            <a:pPr algn="r"/>
            <a:endParaRPr lang="en-US" sz="3600" dirty="0">
              <a:solidFill>
                <a:srgbClr val="FF0000"/>
              </a:solidFill>
            </a:endParaRPr>
          </a:p>
          <a:p>
            <a:pPr algn="r"/>
            <a:r>
              <a:rPr lang="en-US" sz="3600" dirty="0">
                <a:solidFill>
                  <a:srgbClr val="FF0000"/>
                </a:solidFill>
              </a:rPr>
              <a:t>dino.zardi@unitn.it</a:t>
            </a:r>
            <a:endParaRPr lang="it-IT" sz="3600" dirty="0">
              <a:solidFill>
                <a:srgbClr val="FF0000"/>
              </a:solidFill>
            </a:endParaRPr>
          </a:p>
        </p:txBody>
      </p:sp>
      <p:pic>
        <p:nvPicPr>
          <p:cNvPr id="1028" name="Picture 4" descr="Isaac Newton Illustrazioni, Vettoriali E Clipart Stock – (320 Illustrazioni  Stock)">
            <a:extLst>
              <a:ext uri="{FF2B5EF4-FFF2-40B4-BE49-F238E27FC236}">
                <a16:creationId xmlns:a16="http://schemas.microsoft.com/office/drawing/2014/main" id="{5991E9E4-D843-E4EF-2547-AEE6956A5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7" y="1077786"/>
            <a:ext cx="7066488" cy="470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1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44201-76C1-BB47-62FF-FE401E1C4223}"/>
              </a:ext>
            </a:extLst>
          </p:cNvPr>
          <p:cNvSpPr txBox="1"/>
          <p:nvPr/>
        </p:nvSpPr>
        <p:spPr>
          <a:xfrm>
            <a:off x="1029207" y="2669483"/>
            <a:ext cx="10794302" cy="1107996"/>
          </a:xfrm>
          <a:prstGeom prst="rect">
            <a:avLst/>
          </a:prstGeom>
          <a:noFill/>
        </p:spPr>
        <p:txBody>
          <a:bodyPr wrap="none" rtlCol="0">
            <a:spAutoFit/>
          </a:bodyPr>
          <a:lstStyle/>
          <a:p>
            <a:r>
              <a:rPr lang="en-US" sz="6600" dirty="0" err="1"/>
              <a:t>Meccanica</a:t>
            </a:r>
            <a:r>
              <a:rPr lang="en-US" sz="6600" dirty="0"/>
              <a:t> del punto </a:t>
            </a:r>
            <a:r>
              <a:rPr lang="en-US" sz="6600" dirty="0" err="1"/>
              <a:t>materiale</a:t>
            </a:r>
            <a:endParaRPr lang="it-IT" sz="6600" dirty="0"/>
          </a:p>
        </p:txBody>
      </p:sp>
    </p:spTree>
    <p:extLst>
      <p:ext uri="{BB962C8B-B14F-4D97-AF65-F5344CB8AC3E}">
        <p14:creationId xmlns:p14="http://schemas.microsoft.com/office/powerpoint/2010/main" val="234023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A9858C-7AEE-94A4-4BE3-CFF12CB93730}"/>
              </a:ext>
            </a:extLst>
          </p:cNvPr>
          <p:cNvPicPr>
            <a:picLocks noChangeAspect="1"/>
          </p:cNvPicPr>
          <p:nvPr/>
        </p:nvPicPr>
        <p:blipFill>
          <a:blip r:embed="rId2"/>
          <a:stretch>
            <a:fillRect/>
          </a:stretch>
        </p:blipFill>
        <p:spPr>
          <a:xfrm>
            <a:off x="958774" y="952555"/>
            <a:ext cx="3537922" cy="4723126"/>
          </a:xfrm>
          <a:prstGeom prst="rect">
            <a:avLst/>
          </a:prstGeom>
        </p:spPr>
      </p:pic>
      <p:pic>
        <p:nvPicPr>
          <p:cNvPr id="4" name="Picture 3">
            <a:extLst>
              <a:ext uri="{FF2B5EF4-FFF2-40B4-BE49-F238E27FC236}">
                <a16:creationId xmlns:a16="http://schemas.microsoft.com/office/drawing/2014/main" id="{6BACCD99-A14C-246C-421C-D02290C693B8}"/>
              </a:ext>
            </a:extLst>
          </p:cNvPr>
          <p:cNvPicPr>
            <a:picLocks noChangeAspect="1"/>
          </p:cNvPicPr>
          <p:nvPr/>
        </p:nvPicPr>
        <p:blipFill>
          <a:blip r:embed="rId3"/>
          <a:stretch>
            <a:fillRect/>
          </a:stretch>
        </p:blipFill>
        <p:spPr>
          <a:xfrm>
            <a:off x="5048461" y="822657"/>
            <a:ext cx="6493726" cy="4853024"/>
          </a:xfrm>
          <a:prstGeom prst="rect">
            <a:avLst/>
          </a:prstGeom>
        </p:spPr>
      </p:pic>
    </p:spTree>
    <p:extLst>
      <p:ext uri="{BB962C8B-B14F-4D97-AF65-F5344CB8AC3E}">
        <p14:creationId xmlns:p14="http://schemas.microsoft.com/office/powerpoint/2010/main" val="836067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1557</Words>
  <Application>Microsoft Office PowerPoint</Application>
  <PresentationFormat>Widescreen</PresentationFormat>
  <Paragraphs>217</Paragraphs>
  <Slides>74</Slides>
  <Notes>5</Notes>
  <HiddenSlides>0</HiddenSlides>
  <MMClips>4</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2</vt:i4>
      </vt:variant>
      <vt:variant>
        <vt:lpstr>Titoli diapositive</vt:lpstr>
      </vt:variant>
      <vt:variant>
        <vt:i4>74</vt:i4>
      </vt:variant>
    </vt:vector>
  </HeadingPairs>
  <TitlesOfParts>
    <vt:vector size="87" baseType="lpstr">
      <vt:lpstr>Arial</vt:lpstr>
      <vt:lpstr>Calibri</vt:lpstr>
      <vt:lpstr>Calibri Light</vt:lpstr>
      <vt:lpstr>Cambria Math</vt:lpstr>
      <vt:lpstr>Century Gothic</vt:lpstr>
      <vt:lpstr>Nimbus Roman No9 L</vt:lpstr>
      <vt:lpstr>Symbol</vt:lpstr>
      <vt:lpstr>Times New Roman</vt:lpstr>
      <vt:lpstr>var( --e-global-typography-primary-font-family )</vt:lpstr>
      <vt:lpstr>Verdana</vt:lpstr>
      <vt:lpstr>Office Theme</vt:lpstr>
      <vt:lpstr>Equation</vt:lpstr>
      <vt:lpstr>CorelPhotoPaint.Image.10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progetto Cli-DaRe@School: un bilancio di due anni di attività con le scuole    Maurizio Maugeri Department of Environmental Science and Policy  Università degli Studi di Milano maurizio.maugeri@unimi.it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Dino Zardi</dc:creator>
  <cp:lastModifiedBy>Giovanni Pasi</cp:lastModifiedBy>
  <cp:revision>22</cp:revision>
  <dcterms:created xsi:type="dcterms:W3CDTF">2023-04-15T08:58:59Z</dcterms:created>
  <dcterms:modified xsi:type="dcterms:W3CDTF">2024-11-28T12:58:40Z</dcterms:modified>
</cp:coreProperties>
</file>