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10F84-17DC-413B-8FA0-613CD6ABD483}" type="datetimeFigureOut">
              <a:rPr lang="it-IT" smtClean="0"/>
              <a:t>15/01/2025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4F74A-C3F9-4F20-8FB5-9ADB27CAE5E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919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1B8805C3-E116-43D9-B4E3-00E48C42F288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02C7C-29FF-4A0B-A39C-6713DE94E90A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B4B9-161D-4B63-B874-60544E1ECF63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E5F60-BB51-4450-84E1-54759D66FB1D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68F4A-0A33-478B-9BF9-2FB1AEDB572A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DADD-2894-4C4A-B408-6DC32A10DAC8}" type="datetime1">
              <a:rPr lang="it-IT" smtClean="0"/>
              <a:t>15/01/2025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97E86-F7ED-4D9D-B266-A3D5DE139ABA}" type="datetime1">
              <a:rPr lang="it-IT" smtClean="0"/>
              <a:t>15/01/2025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E4E8-221B-44FA-A415-7333D26531AD}" type="datetime1">
              <a:rPr lang="it-IT" smtClean="0"/>
              <a:t>15/01/2025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F5DAD-5BEA-4786-8BC0-58DE3E2ECAB8}" type="datetime1">
              <a:rPr lang="it-IT" smtClean="0"/>
              <a:t>15/01/2025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D220951-6603-4ACA-8BC2-90639290683D}" type="datetime1">
              <a:rPr lang="it-IT" smtClean="0"/>
              <a:t>15/01/2025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2F21ACF-F266-4EF4-BF56-5A4A23DCB96D}" type="datetime1">
              <a:rPr lang="it-IT" smtClean="0"/>
              <a:t>15/01/2025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B162051-9308-4CF8-90C3-A14429F6B6DD}" type="datetime1">
              <a:rPr lang="it-IT" smtClean="0"/>
              <a:t>15/01/2025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it-IT"/>
              <a:t>Giovanni Pasi 18/11/2015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8614891-598D-4545-9A28-828398C8ECC5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ifpavia.it/wp-content/uploads/2025/01/Liceo_scientifico_2.pdf" TargetMode="External"/><Relationship Id="rId2" Type="http://schemas.openxmlformats.org/officeDocument/2006/relationships/hyperlink" Target="https://www.aifpavia.it/wp-content/uploads/2025/01/Liceo_scientifico_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ifpavia.it/wp-content/uploads/2025/01/Fisica-maturita_griglia-valutazione.pdf" TargetMode="External"/><Relationship Id="rId4" Type="http://schemas.openxmlformats.org/officeDocument/2006/relationships/hyperlink" Target="https://www.aifpavia.it/wp-content/uploads/2025/01/Liceo_Taramelli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ormula%20conversione%20punteggio%20voto.doc" TargetMode="External"/><Relationship Id="rId2" Type="http://schemas.openxmlformats.org/officeDocument/2006/relationships/hyperlink" Target="https://www.aifpavia.it/wp-content/uploads/2025/01/Punteggio_voto.xl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Valutare prove di fisica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19672" y="4149080"/>
            <a:ext cx="6048672" cy="1111542"/>
          </a:xfrm>
        </p:spPr>
        <p:txBody>
          <a:bodyPr>
            <a:normAutofit fontScale="92500"/>
          </a:bodyPr>
          <a:lstStyle/>
          <a:p>
            <a:r>
              <a:rPr lang="it-IT" dirty="0"/>
              <a:t>Corso di aggiornamento AIF 2015</a:t>
            </a:r>
          </a:p>
          <a:p>
            <a:r>
              <a:rPr lang="it-IT" dirty="0"/>
              <a:t>‘Uso dei problemi nell’insegnamento della fisica’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907705" y="5357592"/>
            <a:ext cx="2016224" cy="365125"/>
          </a:xfrm>
        </p:spPr>
        <p:txBody>
          <a:bodyPr/>
          <a:lstStyle/>
          <a:p>
            <a:r>
              <a:rPr lang="it-IT" dirty="0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117552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Valutare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2276872"/>
            <a:ext cx="6196405" cy="2749903"/>
          </a:xfrm>
        </p:spPr>
        <p:txBody>
          <a:bodyPr/>
          <a:lstStyle/>
          <a:p>
            <a:r>
              <a:rPr lang="it-IT" dirty="0"/>
              <a:t>Valutare significa assegnare alla prova un numero che indica la corrispondenza tra ciò che è richiesto e ciò che è stato prodotto dall’alunno.</a:t>
            </a:r>
          </a:p>
          <a:p>
            <a:r>
              <a:rPr lang="it-IT" dirty="0"/>
              <a:t>La valutazione è sempre sulla prova, mai sull’alunno, o sulle capacità dell’alunno. 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332088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Valutazione come misura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3648" y="2276873"/>
            <a:ext cx="6120680" cy="3384376"/>
          </a:xfrm>
        </p:spPr>
        <p:txBody>
          <a:bodyPr>
            <a:normAutofit/>
          </a:bodyPr>
          <a:lstStyle/>
          <a:p>
            <a:r>
              <a:rPr lang="it-IT" dirty="0"/>
              <a:t>La valutazione di una prova (di fisica) è quindi una misura cioè un intervallo numerico con</a:t>
            </a:r>
          </a:p>
          <a:p>
            <a:pPr lvl="1"/>
            <a:r>
              <a:rPr lang="it-IT" dirty="0"/>
              <a:t>il valore più attendibile</a:t>
            </a:r>
          </a:p>
          <a:p>
            <a:pPr lvl="1"/>
            <a:r>
              <a:rPr lang="it-IT" dirty="0"/>
              <a:t>l’errore assoluto</a:t>
            </a:r>
          </a:p>
          <a:p>
            <a:r>
              <a:rPr lang="it-IT" dirty="0"/>
              <a:t>Esprimendo il voto assegniamo il valore più attendibile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104386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Incertezza nella valutazione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59632" y="2060849"/>
            <a:ext cx="6552728" cy="3456384"/>
          </a:xfrm>
        </p:spPr>
        <p:txBody>
          <a:bodyPr/>
          <a:lstStyle/>
          <a:p>
            <a:r>
              <a:rPr lang="it-IT" dirty="0"/>
              <a:t>L’errore nella valutazione (incertezza) dipende:</a:t>
            </a:r>
          </a:p>
          <a:p>
            <a:pPr lvl="1"/>
            <a:r>
              <a:rPr lang="it-IT" dirty="0"/>
              <a:t>Dal tipo di prova (test, domande aperte, problemi …)</a:t>
            </a:r>
          </a:p>
          <a:p>
            <a:pPr lvl="1"/>
            <a:r>
              <a:rPr lang="it-IT" dirty="0"/>
              <a:t>Dalla sensibilità di chi corregge la prova</a:t>
            </a:r>
          </a:p>
          <a:p>
            <a:pPr lvl="1"/>
            <a:r>
              <a:rPr lang="it-IT" dirty="0"/>
              <a:t>Dalla griglia utilizzata per la correzione</a:t>
            </a:r>
          </a:p>
          <a:p>
            <a:r>
              <a:rPr lang="it-IT" dirty="0"/>
              <a:t>Se si utilizza una griglia ‘additiva’ l’errore si somma ad ogni indicatore; con una griglia ‘additiva’ gli indicatori devono essere ‘disgiunti’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2424278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griglia?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2119257"/>
            <a:ext cx="6196405" cy="3397975"/>
          </a:xfrm>
        </p:spPr>
        <p:txBody>
          <a:bodyPr/>
          <a:lstStyle/>
          <a:p>
            <a:r>
              <a:rPr lang="it-IT" dirty="0"/>
              <a:t>Esempi di griglie per la valutazione</a:t>
            </a:r>
          </a:p>
          <a:p>
            <a:pPr lvl="1"/>
            <a:r>
              <a:rPr lang="it-IT" dirty="0">
                <a:hlinkClick r:id="rId2"/>
              </a:rPr>
              <a:t>Liceo Scientifico 1</a:t>
            </a:r>
            <a:endParaRPr lang="it-IT" dirty="0"/>
          </a:p>
          <a:p>
            <a:pPr lvl="1"/>
            <a:r>
              <a:rPr lang="it-IT" dirty="0">
                <a:hlinkClick r:id="rId3"/>
              </a:rPr>
              <a:t>Liceo Scientifico 2</a:t>
            </a:r>
            <a:endParaRPr lang="it-IT" dirty="0"/>
          </a:p>
          <a:p>
            <a:pPr lvl="1"/>
            <a:r>
              <a:rPr lang="it-IT" dirty="0">
                <a:hlinkClick r:id="rId4"/>
              </a:rPr>
              <a:t>Liceo Scientifico ‘Taramelli’</a:t>
            </a:r>
            <a:endParaRPr lang="it-IT" dirty="0"/>
          </a:p>
          <a:p>
            <a:pPr lvl="1"/>
            <a:r>
              <a:rPr lang="it-IT" dirty="0">
                <a:hlinkClick r:id="rId5"/>
              </a:rPr>
              <a:t>MIUR simulazione prova fisica (2015)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3517157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171257"/>
          </a:xfrm>
        </p:spPr>
        <p:txBody>
          <a:bodyPr>
            <a:normAutofit/>
          </a:bodyPr>
          <a:lstStyle/>
          <a:p>
            <a:r>
              <a:rPr lang="it-IT" sz="3600" dirty="0"/>
              <a:t>Griglia personale per la correzione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75656" y="1988840"/>
            <a:ext cx="6196405" cy="3603812"/>
          </a:xfrm>
        </p:spPr>
        <p:txBody>
          <a:bodyPr/>
          <a:lstStyle/>
          <a:p>
            <a:r>
              <a:rPr lang="it-IT" dirty="0"/>
              <a:t>5 o 6 problemi, ogni problema ha un punteggio (di solito 4)</a:t>
            </a:r>
          </a:p>
          <a:p>
            <a:r>
              <a:rPr lang="it-IT" dirty="0"/>
              <a:t>Il punteggio è attribuito tenendo conto:</a:t>
            </a:r>
          </a:p>
          <a:p>
            <a:pPr lvl="1"/>
            <a:r>
              <a:rPr lang="it-IT" dirty="0"/>
              <a:t>Della soluzione più o meno completa riguardo a quanto richiesto</a:t>
            </a:r>
          </a:p>
          <a:p>
            <a:pPr lvl="1"/>
            <a:r>
              <a:rPr lang="it-IT" dirty="0"/>
              <a:t>Della efficacia della soluzione (uso lettere, ‘eleganza’ del procedimento, …)</a:t>
            </a:r>
          </a:p>
          <a:p>
            <a:pPr lvl="1"/>
            <a:r>
              <a:rPr lang="it-IT" dirty="0"/>
              <a:t>Della chiarezza formale nella stesura</a:t>
            </a:r>
          </a:p>
          <a:p>
            <a:r>
              <a:rPr lang="it-IT" dirty="0"/>
              <a:t>Somma punteggi parziali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</p:spTree>
    <p:extLst>
      <p:ext uri="{BB962C8B-B14F-4D97-AF65-F5344CB8AC3E}">
        <p14:creationId xmlns:p14="http://schemas.microsoft.com/office/powerpoint/2010/main" val="1429100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Quale voto?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Stabilire la soglia di sufficienza del punteggio</a:t>
            </a:r>
          </a:p>
          <a:p>
            <a:r>
              <a:rPr lang="it-IT" dirty="0"/>
              <a:t>Assegnare proporzionalmente i livelli di sufficienza</a:t>
            </a:r>
          </a:p>
          <a:p>
            <a:r>
              <a:rPr lang="it-IT" dirty="0"/>
              <a:t>Non esagerare con + e –; il voto (in decimi) dovrebbe essere un numero intero da 1 a 10</a:t>
            </a:r>
          </a:p>
          <a:p>
            <a:r>
              <a:rPr lang="it-IT" dirty="0">
                <a:hlinkClick r:id="rId2"/>
              </a:rPr>
              <a:t>Esempio</a:t>
            </a:r>
            <a:r>
              <a:rPr lang="it-IT" dirty="0"/>
              <a:t> con foglio di calcolo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Giovanni Pasi 18/11/2015</a:t>
            </a:r>
          </a:p>
        </p:txBody>
      </p:sp>
      <p:sp>
        <p:nvSpPr>
          <p:cNvPr id="4" name="Freccia a destra con strisce 3">
            <a:hlinkClick r:id="rId3" action="ppaction://hlinkfile"/>
          </p:cNvPr>
          <p:cNvSpPr/>
          <p:nvPr/>
        </p:nvSpPr>
        <p:spPr>
          <a:xfrm>
            <a:off x="3417993" y="3437206"/>
            <a:ext cx="345188" cy="24231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23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ntina da disegn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Puntina da disegno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ntina da diseg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738</TotalTime>
  <Words>306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Brush Script MT</vt:lpstr>
      <vt:lpstr>Calibri</vt:lpstr>
      <vt:lpstr>Constantia</vt:lpstr>
      <vt:lpstr>Franklin Gothic Book</vt:lpstr>
      <vt:lpstr>Rage Italic</vt:lpstr>
      <vt:lpstr>Puntina da disegno</vt:lpstr>
      <vt:lpstr>Valutare prove di fisica</vt:lpstr>
      <vt:lpstr>Valutare</vt:lpstr>
      <vt:lpstr>Valutazione come misura</vt:lpstr>
      <vt:lpstr>Incertezza nella valutazione</vt:lpstr>
      <vt:lpstr>Quale griglia?</vt:lpstr>
      <vt:lpstr>Griglia personale per la correzione</vt:lpstr>
      <vt:lpstr>Quale voto?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Valutare verifiche di fisica</dc:title>
  <dc:creator>Giovanni Pasi</dc:creator>
  <cp:lastModifiedBy>Giovanni Pasi</cp:lastModifiedBy>
  <cp:revision>22</cp:revision>
  <dcterms:created xsi:type="dcterms:W3CDTF">2015-10-13T19:35:20Z</dcterms:created>
  <dcterms:modified xsi:type="dcterms:W3CDTF">2025-01-15T19:13:35Z</dcterms:modified>
</cp:coreProperties>
</file>